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1"/>
  </p:sldMasterIdLst>
  <p:notesMasterIdLst>
    <p:notesMasterId r:id="rId41"/>
  </p:notesMasterIdLst>
  <p:sldIdLst>
    <p:sldId id="258" r:id="rId2"/>
    <p:sldId id="606" r:id="rId3"/>
    <p:sldId id="607" r:id="rId4"/>
    <p:sldId id="608" r:id="rId5"/>
    <p:sldId id="580" r:id="rId6"/>
    <p:sldId id="582" r:id="rId7"/>
    <p:sldId id="636" r:id="rId8"/>
    <p:sldId id="583" r:id="rId9"/>
    <p:sldId id="585" r:id="rId10"/>
    <p:sldId id="584" r:id="rId11"/>
    <p:sldId id="604" r:id="rId12"/>
    <p:sldId id="586" r:id="rId13"/>
    <p:sldId id="587" r:id="rId14"/>
    <p:sldId id="588" r:id="rId15"/>
    <p:sldId id="589" r:id="rId16"/>
    <p:sldId id="605" r:id="rId17"/>
    <p:sldId id="609" r:id="rId18"/>
    <p:sldId id="592" r:id="rId19"/>
    <p:sldId id="610" r:id="rId20"/>
    <p:sldId id="594" r:id="rId21"/>
    <p:sldId id="596" r:id="rId22"/>
    <p:sldId id="595" r:id="rId23"/>
    <p:sldId id="613" r:id="rId24"/>
    <p:sldId id="614" r:id="rId25"/>
    <p:sldId id="621" r:id="rId26"/>
    <p:sldId id="622" r:id="rId27"/>
    <p:sldId id="623" r:id="rId28"/>
    <p:sldId id="624" r:id="rId29"/>
    <p:sldId id="626" r:id="rId30"/>
    <p:sldId id="627" r:id="rId31"/>
    <p:sldId id="628" r:id="rId32"/>
    <p:sldId id="629" r:id="rId33"/>
    <p:sldId id="631" r:id="rId34"/>
    <p:sldId id="632" r:id="rId35"/>
    <p:sldId id="634" r:id="rId36"/>
    <p:sldId id="635" r:id="rId37"/>
    <p:sldId id="641" r:id="rId38"/>
    <p:sldId id="642" r:id="rId39"/>
    <p:sldId id="603" r:id="rId40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 charset="0"/>
        <a:ea typeface="ＭＳ Ｐゴシック" charset="0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 charset="0"/>
        <a:ea typeface="ＭＳ Ｐゴシック" charset="0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 charset="0"/>
        <a:ea typeface="ＭＳ Ｐゴシック" charset="0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 charset="0"/>
        <a:ea typeface="ＭＳ Ｐゴシック" charset="0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 charset="0"/>
        <a:ea typeface="ＭＳ Ｐゴシック" charset="0"/>
        <a:cs typeface="+mn-cs"/>
      </a:defRPr>
    </a:lvl5pPr>
    <a:lvl6pPr marL="2286000" algn="l" defTabSz="457200" rtl="0" eaLnBrk="1" latinLnBrk="0" hangingPunct="1">
      <a:defRPr sz="2400" kern="1200">
        <a:solidFill>
          <a:schemeClr val="tx1"/>
        </a:solidFill>
        <a:latin typeface="Times" charset="0"/>
        <a:ea typeface="ＭＳ Ｐゴシック" charset="0"/>
        <a:cs typeface="+mn-cs"/>
      </a:defRPr>
    </a:lvl6pPr>
    <a:lvl7pPr marL="2743200" algn="l" defTabSz="457200" rtl="0" eaLnBrk="1" latinLnBrk="0" hangingPunct="1">
      <a:defRPr sz="2400" kern="1200">
        <a:solidFill>
          <a:schemeClr val="tx1"/>
        </a:solidFill>
        <a:latin typeface="Times" charset="0"/>
        <a:ea typeface="ＭＳ Ｐゴシック" charset="0"/>
        <a:cs typeface="+mn-cs"/>
      </a:defRPr>
    </a:lvl7pPr>
    <a:lvl8pPr marL="3200400" algn="l" defTabSz="457200" rtl="0" eaLnBrk="1" latinLnBrk="0" hangingPunct="1">
      <a:defRPr sz="2400" kern="1200">
        <a:solidFill>
          <a:schemeClr val="tx1"/>
        </a:solidFill>
        <a:latin typeface="Times" charset="0"/>
        <a:ea typeface="ＭＳ Ｐゴシック" charset="0"/>
        <a:cs typeface="+mn-cs"/>
      </a:defRPr>
    </a:lvl8pPr>
    <a:lvl9pPr marL="3657600" algn="l" defTabSz="457200" rtl="0" eaLnBrk="1" latinLnBrk="0" hangingPunct="1">
      <a:defRPr sz="2400" kern="1200">
        <a:solidFill>
          <a:schemeClr val="tx1"/>
        </a:solidFill>
        <a:latin typeface="Times" charset="0"/>
        <a:ea typeface="ＭＳ Ｐゴシック" charset="0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1077" autoAdjust="0"/>
    <p:restoredTop sz="86146"/>
  </p:normalViewPr>
  <p:slideViewPr>
    <p:cSldViewPr>
      <p:cViewPr varScale="1">
        <p:scale>
          <a:sx n="95" d="100"/>
          <a:sy n="95" d="100"/>
        </p:scale>
        <p:origin x="360" y="1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3632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0" Type="http://schemas.openxmlformats.org/officeDocument/2006/relationships/slide" Target="slides/slide19.xml"/><Relationship Id="rId41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1465D69-03AE-614B-8C4C-472E589B69BC}" type="datetimeFigureOut">
              <a:rPr lang="en-US" smtClean="0"/>
              <a:t>12/1/22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1133FF7-B080-B34A-8617-1F7F005592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330076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1133FF7-B080-B34A-8617-1F7F00559241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771354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1133FF7-B080-B34A-8617-1F7F00559241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674482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1133FF7-B080-B34A-8617-1F7F00559241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523315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1133FF7-B080-B34A-8617-1F7F00559241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727818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1133FF7-B080-B34A-8617-1F7F00559241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133996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1133FF7-B080-B34A-8617-1F7F00559241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760915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1133FF7-B080-B34A-8617-1F7F00559241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31268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1133FF7-B080-B34A-8617-1F7F00559241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919772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1133FF7-B080-B34A-8617-1F7F00559241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532944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1133FF7-B080-B34A-8617-1F7F00559241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892304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1133FF7-B080-B34A-8617-1F7F00559241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832380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1133FF7-B080-B34A-8617-1F7F00559241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160123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1133FF7-B080-B34A-8617-1F7F00559241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237233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1133FF7-B080-B34A-8617-1F7F00559241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36137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1133FF7-B080-B34A-8617-1F7F00559241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737421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1133FF7-B080-B34A-8617-1F7F00559241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2142137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1133FF7-B080-B34A-8617-1F7F00559241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5795080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1133FF7-B080-B34A-8617-1F7F00559241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9298975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1133FF7-B080-B34A-8617-1F7F00559241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1485690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1133FF7-B080-B34A-8617-1F7F00559241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5406586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1133FF7-B080-B34A-8617-1F7F00559241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9534535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1133FF7-B080-B34A-8617-1F7F00559241}" type="slidenum">
              <a:rPr lang="en-US" smtClean="0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235676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1133FF7-B080-B34A-8617-1F7F00559241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1570095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1133FF7-B080-B34A-8617-1F7F00559241}" type="slidenum">
              <a:rPr lang="en-US" smtClean="0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6883899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1133FF7-B080-B34A-8617-1F7F00559241}" type="slidenum">
              <a:rPr lang="en-US" smtClean="0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2806978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1133FF7-B080-B34A-8617-1F7F00559241}" type="slidenum">
              <a:rPr lang="en-US" smtClean="0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5549129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1133FF7-B080-B34A-8617-1F7F00559241}" type="slidenum">
              <a:rPr lang="en-US" smtClean="0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3583374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1133FF7-B080-B34A-8617-1F7F00559241}" type="slidenum">
              <a:rPr lang="en-US" smtClean="0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1298578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1133FF7-B080-B34A-8617-1F7F00559241}" type="slidenum">
              <a:rPr lang="en-US" smtClean="0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5493876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1133FF7-B080-B34A-8617-1F7F00559241}" type="slidenum">
              <a:rPr lang="en-US" smtClean="0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5105770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1133FF7-B080-B34A-8617-1F7F00559241}" type="slidenum">
              <a:rPr lang="en-US" smtClean="0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6998003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1133FF7-B080-B34A-8617-1F7F00559241}" type="slidenum">
              <a:rPr lang="en-US" smtClean="0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3734724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1133FF7-B080-B34A-8617-1F7F00559241}" type="slidenum">
              <a:rPr lang="en-US" smtClean="0"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437410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1133FF7-B080-B34A-8617-1F7F00559241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616471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1133FF7-B080-B34A-8617-1F7F00559241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455618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1133FF7-B080-B34A-8617-1F7F00559241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527700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1133FF7-B080-B34A-8617-1F7F00559241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042708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1133FF7-B080-B34A-8617-1F7F00559241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798509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1133FF7-B080-B34A-8617-1F7F00559241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4717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729B546-8951-1241-824C-6A0EA742014A}" type="slidenum">
              <a:rPr lang="en-US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993999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1C024F1-CA0A-5A40-8B0B-9602BD24098F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694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2ED2245-55F3-0A4D-B53E-E7F1BDA832C6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41601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7ACCE9F-C756-584B-AF6D-39E032F6498A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21642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7EDCBC1-C347-DA47-AAF4-7178BF9BE487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59248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22DB139-DE74-2E4C-A627-B9A0194DB474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97304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6B1842F-C6DF-D44A-84C9-9E55BF222E74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26246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C61364-AFA1-5D49-8B19-87E812E42E50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57326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AD5A3EE-CC2C-2E4F-926F-4ECD7734A437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89789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1DE7C84-B4D7-0A4F-B78D-67D9FFFF689F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64676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Drag picture to placeholder or click icon to add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B6C2BA7-A891-A945-853B-55131B96D7A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3266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ffectLst/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5A435112-E2A6-2A4E-8E3E-187333FB33A9}" type="slidenum">
              <a:rPr lang="en-US"/>
              <a:pPr/>
              <a:t>‹#›</a:t>
            </a:fld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522DB14-3EBE-7742-B028-8A34CFD38FEE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8388350" y="5978172"/>
            <a:ext cx="755650" cy="75565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charset="0"/>
          <a:ea typeface="ＭＳ Ｐゴシック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charset="0"/>
          <a:ea typeface="ＭＳ Ｐゴシック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charset="0"/>
          <a:ea typeface="ＭＳ Ｐゴシック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charset="0"/>
          <a:ea typeface="ＭＳ Ｐゴシック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charset="0"/>
          <a:ea typeface="ＭＳ Ｐゴシック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charset="0"/>
          <a:ea typeface="ＭＳ Ｐゴシック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charset="0"/>
          <a:ea typeface="ＭＳ Ｐゴシック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charset="0"/>
          <a:ea typeface="ＭＳ Ｐゴシック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9.png"/><Relationship Id="rId7" Type="http://schemas.openxmlformats.org/officeDocument/2006/relationships/image" Target="../media/image1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1.png"/><Relationship Id="rId4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5.png"/><Relationship Id="rId4" Type="http://schemas.openxmlformats.org/officeDocument/2006/relationships/image" Target="../media/image2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image" Target="../media/image2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2.png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4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5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7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0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2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6.png"/><Relationship Id="rId4" Type="http://schemas.openxmlformats.org/officeDocument/2006/relationships/image" Target="../media/image5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0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2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3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4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6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600" y="1066800"/>
            <a:ext cx="7772400" cy="1470025"/>
          </a:xfrm>
        </p:spPr>
        <p:txBody>
          <a:bodyPr/>
          <a:lstStyle/>
          <a:p>
            <a:r>
              <a:rPr lang="en-US" dirty="0"/>
              <a:t>Searching for Neo-Fisher: A Model of Animal Spirit Driven Recessions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437AF9A-5BAD-B24B-A3D3-D90E8C339852}"/>
              </a:ext>
            </a:extLst>
          </p:cNvPr>
          <p:cNvSpPr txBox="1">
            <a:spLocks/>
          </p:cNvSpPr>
          <p:nvPr/>
        </p:nvSpPr>
        <p:spPr bwMode="auto">
          <a:xfrm>
            <a:off x="381000" y="3886200"/>
            <a:ext cx="7772400" cy="1470025"/>
          </a:xfrm>
          <a:prstGeom prst="rect">
            <a:avLst/>
          </a:prstGeom>
          <a:noFill/>
          <a:ln>
            <a:noFill/>
          </a:ln>
          <a:effectLst/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" charset="0"/>
                <a:ea typeface="ＭＳ Ｐゴシック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" charset="0"/>
                <a:ea typeface="ＭＳ Ｐゴシック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" charset="0"/>
                <a:ea typeface="ＭＳ Ｐゴシック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" charset="0"/>
                <a:ea typeface="ＭＳ Ｐゴシック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" charset="0"/>
                <a:ea typeface="ＭＳ Ｐゴシック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" charset="0"/>
                <a:ea typeface="ＭＳ Ｐゴシック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" charset="0"/>
                <a:ea typeface="ＭＳ Ｐゴシック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" charset="0"/>
                <a:ea typeface="ＭＳ Ｐゴシック" charset="0"/>
              </a:defRPr>
            </a:lvl9pPr>
          </a:lstStyle>
          <a:p>
            <a:r>
              <a:rPr lang="en-US" sz="3600" kern="0" dirty="0">
                <a:latin typeface="Times" pitchFamily="2" charset="0"/>
              </a:rPr>
              <a:t>Jacob Robbins</a:t>
            </a:r>
          </a:p>
          <a:p>
            <a:r>
              <a:rPr lang="en-US" sz="3600" kern="0" dirty="0">
                <a:latin typeface="Times" pitchFamily="2" charset="0"/>
              </a:rPr>
              <a:t>University of Illinois at Chicago</a:t>
            </a:r>
          </a:p>
          <a:p>
            <a:endParaRPr lang="en-US" sz="3600" kern="0" dirty="0">
              <a:latin typeface="Times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2552860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04166E-052B-C041-9051-205254579F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0560" y="0"/>
            <a:ext cx="7772400" cy="609600"/>
          </a:xfrm>
        </p:spPr>
        <p:txBody>
          <a:bodyPr/>
          <a:lstStyle/>
          <a:p>
            <a:r>
              <a:rPr lang="en-US" sz="3400" dirty="0"/>
              <a:t>Lifecycle model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78B8AC11-10FF-E442-927F-8C4E4B86141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0507" y="6350000"/>
            <a:ext cx="4737100" cy="5080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E77AB3E7-84DD-CB4E-AAAF-D83EE2C7DF9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0560" y="833795"/>
            <a:ext cx="7846296" cy="4199809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006446C6-D600-2949-9DF0-2180FF83F5A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307397" y="5283199"/>
            <a:ext cx="1498600" cy="4191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844E95F5-DCBF-CC4F-8F69-3E266A31B6C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371600" y="5206999"/>
            <a:ext cx="1773210" cy="508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421608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04166E-052B-C041-9051-205254579F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0560" y="0"/>
            <a:ext cx="7772400" cy="609600"/>
          </a:xfrm>
        </p:spPr>
        <p:txBody>
          <a:bodyPr/>
          <a:lstStyle/>
          <a:p>
            <a:r>
              <a:rPr lang="en-US" sz="3400" dirty="0"/>
              <a:t>Lifecycle model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78B8AC11-10FF-E442-927F-8C4E4B86141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0507" y="6350000"/>
            <a:ext cx="4737100" cy="50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A3A5E9F1-5A87-B840-96DB-0931532B881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6694" y="779463"/>
            <a:ext cx="8313271" cy="4449762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E6956431-9B37-8543-A85D-4621AD5501C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307397" y="5283199"/>
            <a:ext cx="1498600" cy="4191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3ADC8A07-5D94-2949-B35A-0FC3014E5DE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371600" y="5813424"/>
            <a:ext cx="711200" cy="4445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9541F7B4-87B6-6048-8EF6-BBEB4D5FB9ED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142757" y="5808662"/>
            <a:ext cx="1752600" cy="41910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8FEADB1A-5A72-BC4F-A6CA-17C17E8054B9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371600" y="5206999"/>
            <a:ext cx="1773210" cy="508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786909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04166E-052B-C041-9051-205254579F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0560" y="0"/>
            <a:ext cx="7772400" cy="609600"/>
          </a:xfrm>
        </p:spPr>
        <p:txBody>
          <a:bodyPr/>
          <a:lstStyle/>
          <a:p>
            <a:r>
              <a:rPr lang="en-US" sz="3400" dirty="0"/>
              <a:t>Subjective Expectations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656F988-48BA-F742-82F4-A3C80DDA062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6497" y="457200"/>
            <a:ext cx="7772400" cy="4343400"/>
          </a:xfrm>
        </p:spPr>
        <p:txBody>
          <a:bodyPr/>
          <a:lstStyle/>
          <a:p>
            <a:endParaRPr lang="en-US" sz="3000" dirty="0"/>
          </a:p>
          <a:p>
            <a:r>
              <a:rPr lang="en-US" sz="3000" dirty="0"/>
              <a:t>Agents form expectations subjectively</a:t>
            </a:r>
          </a:p>
          <a:p>
            <a:endParaRPr lang="en-US" sz="3000" dirty="0"/>
          </a:p>
          <a:p>
            <a:endParaRPr lang="en-US" sz="3000" dirty="0"/>
          </a:p>
          <a:p>
            <a:r>
              <a:rPr lang="en-US" sz="3000" dirty="0"/>
              <a:t>Shock to expectations given by </a:t>
            </a:r>
          </a:p>
          <a:p>
            <a:endParaRPr lang="en-US" sz="3000" dirty="0"/>
          </a:p>
          <a:p>
            <a:r>
              <a:rPr lang="en-US" sz="3000" dirty="0"/>
              <a:t>To prove dynamic results, need simpler formulation:</a:t>
            </a:r>
          </a:p>
          <a:p>
            <a:endParaRPr lang="en-US" sz="3000" dirty="0"/>
          </a:p>
          <a:p>
            <a:endParaRPr lang="en-US" sz="3000" dirty="0"/>
          </a:p>
          <a:p>
            <a:r>
              <a:rPr lang="en-US" sz="3000" dirty="0"/>
              <a:t>With the assumption that</a:t>
            </a:r>
          </a:p>
          <a:p>
            <a:pPr marL="0" indent="0">
              <a:buNone/>
            </a:pPr>
            <a:endParaRPr lang="en-US" sz="3000" dirty="0"/>
          </a:p>
          <a:p>
            <a:pPr marL="0" indent="0">
              <a:buNone/>
            </a:pPr>
            <a:endParaRPr lang="en-US" sz="3000" dirty="0"/>
          </a:p>
          <a:p>
            <a:endParaRPr lang="en-US" sz="2600" dirty="0"/>
          </a:p>
          <a:p>
            <a:endParaRPr lang="en-US" sz="2600" dirty="0"/>
          </a:p>
          <a:p>
            <a:endParaRPr lang="en-US" sz="2400" dirty="0"/>
          </a:p>
          <a:p>
            <a:pPr lvl="1"/>
            <a:endParaRPr lang="en-US" sz="2400" dirty="0"/>
          </a:p>
          <a:p>
            <a:pPr lvl="1"/>
            <a:endParaRPr lang="en-US" sz="2400" dirty="0"/>
          </a:p>
          <a:p>
            <a:pPr lvl="1"/>
            <a:endParaRPr lang="en-US" sz="2200" dirty="0"/>
          </a:p>
          <a:p>
            <a:pPr marL="457200" lvl="1" indent="0">
              <a:buNone/>
            </a:pPr>
            <a:br>
              <a:rPr lang="en-US" sz="2600" dirty="0"/>
            </a:br>
            <a:endParaRPr lang="en-US" sz="2600" dirty="0"/>
          </a:p>
          <a:p>
            <a:pPr lvl="1"/>
            <a:endParaRPr lang="en-US" sz="2600" dirty="0"/>
          </a:p>
          <a:p>
            <a:pPr lvl="1"/>
            <a:endParaRPr lang="en-US" sz="2600" dirty="0"/>
          </a:p>
          <a:p>
            <a:endParaRPr lang="en-US" sz="3000" dirty="0"/>
          </a:p>
          <a:p>
            <a:endParaRPr lang="en-US" sz="3000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22490E54-8EEC-E145-B07C-B11C5790C16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67400" y="2628900"/>
            <a:ext cx="469900" cy="5080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F2EB047-C359-6646-ABE8-25C4F0757E6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52600" y="1676400"/>
            <a:ext cx="5680364" cy="762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A8A824C7-E4EA-0B47-A20E-C50599C1274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743448" y="4800600"/>
            <a:ext cx="3598334" cy="76200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A927D81D-16B9-E545-B66E-AE678B31CFC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413760" y="6400800"/>
            <a:ext cx="2148840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014785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04166E-052B-C041-9051-205254579F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0560" y="0"/>
            <a:ext cx="7772400" cy="609600"/>
          </a:xfrm>
        </p:spPr>
        <p:txBody>
          <a:bodyPr/>
          <a:lstStyle/>
          <a:p>
            <a:r>
              <a:rPr lang="en-US" sz="3400" dirty="0"/>
              <a:t>Monetary policy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656F988-48BA-F742-82F4-A3C80DDA062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62539" y="914400"/>
            <a:ext cx="7772400" cy="4343400"/>
          </a:xfrm>
        </p:spPr>
        <p:txBody>
          <a:bodyPr/>
          <a:lstStyle/>
          <a:p>
            <a:endParaRPr lang="en-US" sz="3000" dirty="0"/>
          </a:p>
          <a:p>
            <a:r>
              <a:rPr lang="en-US" sz="3000" dirty="0"/>
              <a:t>Given by a Taylor rule</a:t>
            </a:r>
          </a:p>
          <a:p>
            <a:endParaRPr lang="en-US" sz="3000" dirty="0"/>
          </a:p>
          <a:p>
            <a:endParaRPr lang="en-US" sz="3000" dirty="0"/>
          </a:p>
          <a:p>
            <a:endParaRPr lang="en-US" sz="3000" dirty="0"/>
          </a:p>
          <a:p>
            <a:endParaRPr lang="en-US" sz="3000" dirty="0"/>
          </a:p>
          <a:p>
            <a:pPr marL="0" indent="0">
              <a:buNone/>
            </a:pPr>
            <a:endParaRPr lang="en-US" sz="3000" dirty="0"/>
          </a:p>
          <a:p>
            <a:pPr marL="0" indent="0">
              <a:buNone/>
            </a:pPr>
            <a:endParaRPr lang="en-US" sz="3000" dirty="0"/>
          </a:p>
          <a:p>
            <a:endParaRPr lang="en-US" sz="2600" dirty="0"/>
          </a:p>
          <a:p>
            <a:endParaRPr lang="en-US" sz="2600" dirty="0"/>
          </a:p>
          <a:p>
            <a:endParaRPr lang="en-US" sz="2400" dirty="0"/>
          </a:p>
          <a:p>
            <a:pPr lvl="1"/>
            <a:endParaRPr lang="en-US" sz="2400" dirty="0"/>
          </a:p>
          <a:p>
            <a:pPr lvl="1"/>
            <a:endParaRPr lang="en-US" sz="2400" dirty="0"/>
          </a:p>
          <a:p>
            <a:pPr lvl="1"/>
            <a:endParaRPr lang="en-US" sz="2200" dirty="0"/>
          </a:p>
          <a:p>
            <a:pPr marL="457200" lvl="1" indent="0">
              <a:buNone/>
            </a:pPr>
            <a:br>
              <a:rPr lang="en-US" sz="2600" dirty="0"/>
            </a:br>
            <a:endParaRPr lang="en-US" sz="2600" dirty="0"/>
          </a:p>
          <a:p>
            <a:pPr lvl="1"/>
            <a:endParaRPr lang="en-US" sz="2600" dirty="0"/>
          </a:p>
          <a:p>
            <a:pPr lvl="1"/>
            <a:endParaRPr lang="en-US" sz="2600" dirty="0"/>
          </a:p>
          <a:p>
            <a:endParaRPr lang="en-US" sz="3000" dirty="0"/>
          </a:p>
          <a:p>
            <a:endParaRPr lang="en-US" sz="3000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3BCAA0E-0DB3-C740-8853-DEAF0A9EEA5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65287" y="2280319"/>
            <a:ext cx="5582946" cy="99294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21E2D87D-CAF8-2E45-B485-8DBADC81BEB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3837" y="5360736"/>
            <a:ext cx="2882900" cy="9144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68F0249-AB1A-C34D-998D-8B8E9608F03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18039" y="3376195"/>
            <a:ext cx="8661400" cy="71120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462886E6-FB96-FA4B-953C-2F3AB54A10E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95763" y="4392195"/>
            <a:ext cx="4445000" cy="76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88091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04166E-052B-C041-9051-205254579F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0560" y="0"/>
            <a:ext cx="7772400" cy="609600"/>
          </a:xfrm>
        </p:spPr>
        <p:txBody>
          <a:bodyPr/>
          <a:lstStyle/>
          <a:p>
            <a:r>
              <a:rPr lang="en-US" sz="3400" dirty="0"/>
              <a:t>IS-Expectations curve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656F988-48BA-F742-82F4-A3C80DDA062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62539" y="914400"/>
            <a:ext cx="7772400" cy="4343400"/>
          </a:xfrm>
        </p:spPr>
        <p:txBody>
          <a:bodyPr/>
          <a:lstStyle/>
          <a:p>
            <a:endParaRPr lang="en-US" sz="3000" dirty="0"/>
          </a:p>
          <a:p>
            <a:r>
              <a:rPr lang="en-US" sz="3000" dirty="0"/>
              <a:t>Equilibrium condition: income = spending</a:t>
            </a:r>
          </a:p>
          <a:p>
            <a:endParaRPr lang="en-US" sz="3000" dirty="0"/>
          </a:p>
          <a:p>
            <a:endParaRPr lang="en-US" sz="3000" dirty="0"/>
          </a:p>
          <a:p>
            <a:pPr lvl="1"/>
            <a:r>
              <a:rPr lang="en-US" sz="2600" dirty="0"/>
              <a:t>Here                    is a weighted average of individual generations </a:t>
            </a:r>
            <a:r>
              <a:rPr lang="en-US" sz="2600" dirty="0" err="1"/>
              <a:t>mpcs</a:t>
            </a:r>
            <a:endParaRPr lang="en-US" sz="2600" dirty="0"/>
          </a:p>
          <a:p>
            <a:r>
              <a:rPr lang="en-US" sz="3000" dirty="0"/>
              <a:t>Solving for Y yields IS-Expectations Curve</a:t>
            </a:r>
          </a:p>
          <a:p>
            <a:endParaRPr lang="en-US" sz="3000" dirty="0"/>
          </a:p>
          <a:p>
            <a:endParaRPr lang="en-US" sz="3000" dirty="0"/>
          </a:p>
          <a:p>
            <a:pPr lvl="1"/>
            <a:r>
              <a:rPr lang="en-US" sz="2600" dirty="0"/>
              <a:t>Partial equilibrium multiplier </a:t>
            </a:r>
          </a:p>
          <a:p>
            <a:endParaRPr lang="en-US" sz="3000" dirty="0"/>
          </a:p>
          <a:p>
            <a:endParaRPr lang="en-US" sz="3000" dirty="0"/>
          </a:p>
          <a:p>
            <a:endParaRPr lang="en-US" sz="3000" dirty="0"/>
          </a:p>
          <a:p>
            <a:pPr marL="0" indent="0">
              <a:buNone/>
            </a:pPr>
            <a:endParaRPr lang="en-US" sz="3000" dirty="0"/>
          </a:p>
          <a:p>
            <a:pPr marL="0" indent="0">
              <a:buNone/>
            </a:pPr>
            <a:endParaRPr lang="en-US" sz="3000" dirty="0"/>
          </a:p>
          <a:p>
            <a:endParaRPr lang="en-US" sz="2600" dirty="0"/>
          </a:p>
          <a:p>
            <a:endParaRPr lang="en-US" sz="2600" dirty="0"/>
          </a:p>
          <a:p>
            <a:endParaRPr lang="en-US" sz="2400" dirty="0"/>
          </a:p>
          <a:p>
            <a:pPr lvl="1"/>
            <a:endParaRPr lang="en-US" sz="2400" dirty="0"/>
          </a:p>
          <a:p>
            <a:pPr lvl="1"/>
            <a:endParaRPr lang="en-US" sz="2400" dirty="0"/>
          </a:p>
          <a:p>
            <a:pPr lvl="1"/>
            <a:endParaRPr lang="en-US" sz="2200" dirty="0"/>
          </a:p>
          <a:p>
            <a:pPr marL="457200" lvl="1" indent="0">
              <a:buNone/>
            </a:pPr>
            <a:br>
              <a:rPr lang="en-US" sz="2600" dirty="0"/>
            </a:br>
            <a:endParaRPr lang="en-US" sz="2600" dirty="0"/>
          </a:p>
          <a:p>
            <a:pPr lvl="1"/>
            <a:endParaRPr lang="en-US" sz="2600" dirty="0"/>
          </a:p>
          <a:p>
            <a:pPr lvl="1"/>
            <a:endParaRPr lang="en-US" sz="2600" dirty="0"/>
          </a:p>
          <a:p>
            <a:endParaRPr lang="en-US" sz="3000" dirty="0"/>
          </a:p>
          <a:p>
            <a:endParaRPr lang="en-US" sz="3000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6466D80-0042-8447-BD53-2364026A51D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32449" y="2178453"/>
            <a:ext cx="6563055" cy="775164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CCED0D55-5B2D-084D-8E3E-E653B427D3F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98700" y="3124200"/>
            <a:ext cx="1282700" cy="4572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8D68FA7D-E28F-A14E-B981-284A805A5F6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905000" y="4640189"/>
            <a:ext cx="4809592" cy="788194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5980B0F9-1270-7846-BE9E-83B01A8D454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743200" y="6024489"/>
            <a:ext cx="2717971" cy="8335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639473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04166E-052B-C041-9051-205254579F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0560" y="0"/>
            <a:ext cx="7772400" cy="609600"/>
          </a:xfrm>
        </p:spPr>
        <p:txBody>
          <a:bodyPr/>
          <a:lstStyle/>
          <a:p>
            <a:r>
              <a:rPr lang="en-US" sz="3400" dirty="0"/>
              <a:t>IS-</a:t>
            </a:r>
            <a:r>
              <a:rPr lang="en-US" sz="3400" dirty="0" err="1"/>
              <a:t>Exp</a:t>
            </a:r>
            <a:r>
              <a:rPr lang="en-US" sz="3400" dirty="0"/>
              <a:t> curve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405F1533-8FA8-F04B-A273-35F036CFC89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053" y="1944437"/>
            <a:ext cx="8485633" cy="365760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CEEC2A69-922B-C341-9F50-24DB102C4D3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52995" y="2044700"/>
            <a:ext cx="2291005" cy="19939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895218BA-70F3-2C4D-93A1-FA4A338C22D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304425" y="826551"/>
            <a:ext cx="4504670" cy="9009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968877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04166E-052B-C041-9051-205254579F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0560" y="0"/>
            <a:ext cx="7772400" cy="609600"/>
          </a:xfrm>
        </p:spPr>
        <p:txBody>
          <a:bodyPr/>
          <a:lstStyle/>
          <a:p>
            <a:r>
              <a:rPr lang="en-US" sz="3400" dirty="0"/>
              <a:t>Aggregate supply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656F988-48BA-F742-82F4-A3C80DDA062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1000" y="1219200"/>
            <a:ext cx="7772400" cy="2134223"/>
          </a:xfrm>
        </p:spPr>
        <p:txBody>
          <a:bodyPr/>
          <a:lstStyle/>
          <a:p>
            <a:pPr marL="0" indent="0">
              <a:buNone/>
            </a:pPr>
            <a:endParaRPr lang="en-US" sz="3000" dirty="0"/>
          </a:p>
          <a:p>
            <a:r>
              <a:rPr lang="en-US" sz="3000" dirty="0"/>
              <a:t>Assume a reduced form Phillips curve relationship between output and unemployment</a:t>
            </a:r>
          </a:p>
          <a:p>
            <a:endParaRPr lang="en-US" sz="3000" dirty="0"/>
          </a:p>
          <a:p>
            <a:endParaRPr lang="en-US" sz="3000" dirty="0"/>
          </a:p>
          <a:p>
            <a:r>
              <a:rPr lang="en-US" sz="3000" dirty="0"/>
              <a:t>For inflation expectations, purely myopic</a:t>
            </a:r>
          </a:p>
          <a:p>
            <a:pPr marL="0" indent="0">
              <a:buNone/>
            </a:pPr>
            <a:endParaRPr lang="en-US" sz="3000" dirty="0"/>
          </a:p>
          <a:p>
            <a:pPr marL="0" indent="0">
              <a:buNone/>
            </a:pPr>
            <a:endParaRPr lang="en-US" sz="3000" dirty="0"/>
          </a:p>
          <a:p>
            <a:pPr marL="0" indent="0">
              <a:buNone/>
            </a:pPr>
            <a:endParaRPr lang="en-US" sz="3000" dirty="0"/>
          </a:p>
          <a:p>
            <a:endParaRPr lang="en-US" sz="2600" dirty="0"/>
          </a:p>
          <a:p>
            <a:endParaRPr lang="en-US" sz="2600" dirty="0"/>
          </a:p>
          <a:p>
            <a:endParaRPr lang="en-US" sz="2400" dirty="0"/>
          </a:p>
          <a:p>
            <a:pPr lvl="1"/>
            <a:endParaRPr lang="en-US" sz="2400" dirty="0"/>
          </a:p>
          <a:p>
            <a:pPr lvl="1"/>
            <a:endParaRPr lang="en-US" sz="2400" dirty="0"/>
          </a:p>
          <a:p>
            <a:pPr lvl="1"/>
            <a:endParaRPr lang="en-US" sz="2200" dirty="0"/>
          </a:p>
          <a:p>
            <a:pPr marL="457200" lvl="1" indent="0">
              <a:buNone/>
            </a:pPr>
            <a:br>
              <a:rPr lang="en-US" sz="2600" dirty="0"/>
            </a:br>
            <a:endParaRPr lang="en-US" sz="2600" dirty="0"/>
          </a:p>
          <a:p>
            <a:pPr lvl="1"/>
            <a:endParaRPr lang="en-US" sz="2600" dirty="0"/>
          </a:p>
          <a:p>
            <a:pPr lvl="1"/>
            <a:endParaRPr lang="en-US" sz="2600" dirty="0"/>
          </a:p>
          <a:p>
            <a:endParaRPr lang="en-US" sz="3000" dirty="0"/>
          </a:p>
          <a:p>
            <a:endParaRPr lang="en-US" sz="3000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73B73A5-F6D1-AB4D-B356-FBCF5178912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81659" y="3283158"/>
            <a:ext cx="6171082" cy="67986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A00C9178-9CA6-604A-A112-E38580A35E5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25360" y="4419600"/>
            <a:ext cx="1117600" cy="4191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1F73EF90-1DC3-BA4C-8696-AF6D78F7A29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90800" y="5144331"/>
            <a:ext cx="4216400" cy="546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978479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04166E-052B-C041-9051-205254579F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0560" y="0"/>
            <a:ext cx="7772400" cy="609600"/>
          </a:xfrm>
        </p:spPr>
        <p:txBody>
          <a:bodyPr/>
          <a:lstStyle/>
          <a:p>
            <a:r>
              <a:rPr lang="en-US" sz="3400" dirty="0"/>
              <a:t>Temporary equilibrium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656F988-48BA-F742-82F4-A3C80DDA062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1000" y="599049"/>
            <a:ext cx="7772400" cy="2134223"/>
          </a:xfrm>
        </p:spPr>
        <p:txBody>
          <a:bodyPr/>
          <a:lstStyle/>
          <a:p>
            <a:pPr marL="0" indent="0">
              <a:buNone/>
            </a:pPr>
            <a:endParaRPr lang="en-US" sz="3000" dirty="0"/>
          </a:p>
          <a:p>
            <a:r>
              <a:rPr lang="en-US" sz="3000" dirty="0"/>
              <a:t>Economy reduces to six equation system</a:t>
            </a:r>
          </a:p>
          <a:p>
            <a:endParaRPr lang="en-US" sz="3000" dirty="0"/>
          </a:p>
          <a:p>
            <a:endParaRPr lang="en-US" sz="3000" dirty="0"/>
          </a:p>
          <a:p>
            <a:pPr marL="0" indent="0">
              <a:buNone/>
            </a:pPr>
            <a:endParaRPr lang="en-US" sz="3000" dirty="0"/>
          </a:p>
          <a:p>
            <a:pPr marL="0" indent="0">
              <a:buNone/>
            </a:pPr>
            <a:endParaRPr lang="en-US" sz="3000" dirty="0"/>
          </a:p>
          <a:p>
            <a:pPr marL="0" indent="0">
              <a:buNone/>
            </a:pPr>
            <a:endParaRPr lang="en-US" sz="3000" dirty="0"/>
          </a:p>
          <a:p>
            <a:endParaRPr lang="en-US" sz="2600" dirty="0"/>
          </a:p>
          <a:p>
            <a:endParaRPr lang="en-US" sz="2600" dirty="0"/>
          </a:p>
          <a:p>
            <a:endParaRPr lang="en-US" sz="2400" dirty="0"/>
          </a:p>
          <a:p>
            <a:pPr lvl="1"/>
            <a:endParaRPr lang="en-US" sz="2400" dirty="0"/>
          </a:p>
          <a:p>
            <a:pPr lvl="1"/>
            <a:endParaRPr lang="en-US" sz="2400" dirty="0"/>
          </a:p>
          <a:p>
            <a:pPr lvl="1"/>
            <a:endParaRPr lang="en-US" sz="2200" dirty="0"/>
          </a:p>
          <a:p>
            <a:pPr marL="457200" lvl="1" indent="0">
              <a:buNone/>
            </a:pPr>
            <a:br>
              <a:rPr lang="en-US" sz="2600" dirty="0"/>
            </a:br>
            <a:endParaRPr lang="en-US" sz="2600" dirty="0"/>
          </a:p>
          <a:p>
            <a:pPr lvl="1"/>
            <a:endParaRPr lang="en-US" sz="2600" dirty="0"/>
          </a:p>
          <a:p>
            <a:pPr lvl="1"/>
            <a:endParaRPr lang="en-US" sz="2600" dirty="0"/>
          </a:p>
          <a:p>
            <a:endParaRPr lang="en-US" sz="3000" dirty="0"/>
          </a:p>
          <a:p>
            <a:endParaRPr lang="en-US" sz="3000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7036FE7-B6E3-FA40-9DB9-08448AC28B7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9184" y="1981200"/>
            <a:ext cx="7389935" cy="3905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796537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04166E-052B-C041-9051-205254579F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0560" y="0"/>
            <a:ext cx="7772400" cy="609600"/>
          </a:xfrm>
        </p:spPr>
        <p:txBody>
          <a:bodyPr/>
          <a:lstStyle/>
          <a:p>
            <a:r>
              <a:rPr lang="en-US" sz="3400" dirty="0"/>
              <a:t>Equilibrium, short term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405F1533-8FA8-F04B-A273-35F036CFC89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053" y="1944437"/>
            <a:ext cx="8485633" cy="365760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CEEC2A69-922B-C341-9F50-24DB102C4D3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52995" y="2044700"/>
            <a:ext cx="2291005" cy="19939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39E92D27-14AC-8741-9214-B732A0DB156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56510" y="872624"/>
            <a:ext cx="4000500" cy="673100"/>
          </a:xfrm>
          <a:prstGeom prst="rect">
            <a:avLst/>
          </a:prstGeom>
        </p:spPr>
      </p:pic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13CDF68B-3814-7B40-8DF2-64BAE2CA0A7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4311" y="5678854"/>
            <a:ext cx="8604897" cy="1050067"/>
          </a:xfrm>
        </p:spPr>
        <p:txBody>
          <a:bodyPr/>
          <a:lstStyle/>
          <a:p>
            <a:pPr marL="0" indent="0">
              <a:buNone/>
            </a:pPr>
            <a:r>
              <a:rPr lang="en-US" sz="3000" dirty="0"/>
              <a:t>A temporary equilibrium occurs at the intersection of the IS-</a:t>
            </a:r>
            <a:r>
              <a:rPr lang="en-US" sz="3000" dirty="0" err="1"/>
              <a:t>Exp</a:t>
            </a:r>
            <a:r>
              <a:rPr lang="en-US" sz="3000" dirty="0"/>
              <a:t> and AS curve</a:t>
            </a:r>
          </a:p>
          <a:p>
            <a:pPr marL="0" indent="0">
              <a:buNone/>
            </a:pPr>
            <a:endParaRPr lang="en-US" sz="3000" dirty="0"/>
          </a:p>
          <a:p>
            <a:pPr marL="0" indent="0">
              <a:buNone/>
            </a:pPr>
            <a:endParaRPr lang="en-US" sz="3000" dirty="0"/>
          </a:p>
          <a:p>
            <a:pPr marL="0" indent="0">
              <a:buNone/>
            </a:pPr>
            <a:endParaRPr lang="en-US" sz="3000" dirty="0"/>
          </a:p>
          <a:p>
            <a:endParaRPr lang="en-US" sz="2600" dirty="0"/>
          </a:p>
          <a:p>
            <a:endParaRPr lang="en-US" sz="2600" dirty="0"/>
          </a:p>
          <a:p>
            <a:endParaRPr lang="en-US" sz="2400" dirty="0"/>
          </a:p>
          <a:p>
            <a:pPr lvl="1"/>
            <a:endParaRPr lang="en-US" sz="2400" dirty="0"/>
          </a:p>
          <a:p>
            <a:pPr lvl="1"/>
            <a:endParaRPr lang="en-US" sz="2400" dirty="0"/>
          </a:p>
          <a:p>
            <a:pPr lvl="1"/>
            <a:endParaRPr lang="en-US" sz="2200" dirty="0"/>
          </a:p>
          <a:p>
            <a:pPr marL="457200" lvl="1" indent="0">
              <a:buNone/>
            </a:pPr>
            <a:br>
              <a:rPr lang="en-US" sz="2600" dirty="0"/>
            </a:br>
            <a:endParaRPr lang="en-US" sz="2600" dirty="0"/>
          </a:p>
          <a:p>
            <a:pPr lvl="1"/>
            <a:endParaRPr lang="en-US" sz="2600" dirty="0"/>
          </a:p>
          <a:p>
            <a:pPr lvl="1"/>
            <a:endParaRPr lang="en-US" sz="2600" dirty="0"/>
          </a:p>
          <a:p>
            <a:endParaRPr lang="en-US" sz="3000" dirty="0"/>
          </a:p>
          <a:p>
            <a:endParaRPr lang="en-US" sz="3000" dirty="0"/>
          </a:p>
        </p:txBody>
      </p:sp>
    </p:spTree>
    <p:extLst>
      <p:ext uri="{BB962C8B-B14F-4D97-AF65-F5344CB8AC3E}">
        <p14:creationId xmlns:p14="http://schemas.microsoft.com/office/powerpoint/2010/main" val="180490510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04166E-052B-C041-9051-205254579F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0560" y="0"/>
            <a:ext cx="7772400" cy="609600"/>
          </a:xfrm>
        </p:spPr>
        <p:txBody>
          <a:bodyPr/>
          <a:lstStyle/>
          <a:p>
            <a:r>
              <a:rPr lang="en-US" sz="3400" dirty="0"/>
              <a:t>Result 1: expectation driven recessions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405F1533-8FA8-F04B-A273-35F036CFC89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053" y="1219200"/>
            <a:ext cx="8485633" cy="365760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CEEC2A69-922B-C341-9F50-24DB102C4D3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52995" y="1319463"/>
            <a:ext cx="2291005" cy="19939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39E92D27-14AC-8741-9214-B732A0DB156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56510" y="609600"/>
            <a:ext cx="4000500" cy="6731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F88BC4C-BD1C-804A-AF3D-38B0C7A1BBB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0052" y="4935974"/>
            <a:ext cx="8283657" cy="1922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894271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04166E-052B-C041-9051-205254579F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0560" y="0"/>
            <a:ext cx="7772400" cy="609600"/>
          </a:xfrm>
        </p:spPr>
        <p:txBody>
          <a:bodyPr/>
          <a:lstStyle/>
          <a:p>
            <a:r>
              <a:rPr lang="en-US" sz="3400" dirty="0"/>
              <a:t>Expectations matter: a parable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656F988-48BA-F742-82F4-A3C80DDA062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0560" y="1219200"/>
            <a:ext cx="7772400" cy="3726543"/>
          </a:xfrm>
        </p:spPr>
        <p:txBody>
          <a:bodyPr/>
          <a:lstStyle/>
          <a:p>
            <a:r>
              <a:rPr lang="en-US" sz="3000" dirty="0"/>
              <a:t>In March and April of 2020, major car manufacturers anticipated low demand for new vehicles due to the </a:t>
            </a:r>
            <a:r>
              <a:rPr lang="en-US" sz="3000" dirty="0" err="1"/>
              <a:t>Covid</a:t>
            </a:r>
            <a:r>
              <a:rPr lang="en-US" sz="3000" dirty="0"/>
              <a:t> crisis</a:t>
            </a:r>
          </a:p>
          <a:p>
            <a:pPr lvl="1"/>
            <a:r>
              <a:rPr lang="en-US" sz="3000" dirty="0"/>
              <a:t>Cancelled orders for major components, including microchips</a:t>
            </a:r>
          </a:p>
          <a:p>
            <a:pPr lvl="1"/>
            <a:endParaRPr lang="en-US" sz="3000" dirty="0"/>
          </a:p>
          <a:p>
            <a:r>
              <a:rPr lang="en-US" sz="3000" dirty="0"/>
              <a:t>Rental car companies, anticipating lower demand, sold off their fleet</a:t>
            </a:r>
          </a:p>
          <a:p>
            <a:pPr lvl="1"/>
            <a:r>
              <a:rPr lang="en-US" sz="3000" dirty="0"/>
              <a:t>Hertz and Avis Budget sold about 450,000 vehicles</a:t>
            </a:r>
          </a:p>
          <a:p>
            <a:pPr lvl="1"/>
            <a:endParaRPr lang="en-US" sz="3000" dirty="0"/>
          </a:p>
          <a:p>
            <a:pPr lvl="1"/>
            <a:endParaRPr lang="en-US" sz="3000" dirty="0"/>
          </a:p>
          <a:p>
            <a:pPr lvl="1"/>
            <a:endParaRPr lang="en-US" sz="3000" dirty="0"/>
          </a:p>
          <a:p>
            <a:pPr marL="457200" lvl="1" indent="0">
              <a:buNone/>
            </a:pPr>
            <a:br>
              <a:rPr lang="en-US" sz="3000" dirty="0"/>
            </a:br>
            <a:endParaRPr lang="en-US" sz="3000" dirty="0"/>
          </a:p>
          <a:p>
            <a:pPr lvl="1"/>
            <a:endParaRPr lang="en-US" sz="3000" dirty="0"/>
          </a:p>
          <a:p>
            <a:pPr lvl="1"/>
            <a:endParaRPr lang="en-US" sz="3000" dirty="0"/>
          </a:p>
          <a:p>
            <a:endParaRPr lang="en-US" sz="3000" dirty="0"/>
          </a:p>
          <a:p>
            <a:endParaRPr lang="en-US" sz="3000" dirty="0"/>
          </a:p>
        </p:txBody>
      </p:sp>
    </p:spTree>
    <p:extLst>
      <p:ext uri="{BB962C8B-B14F-4D97-AF65-F5344CB8AC3E}">
        <p14:creationId xmlns:p14="http://schemas.microsoft.com/office/powerpoint/2010/main" val="311159562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04166E-052B-C041-9051-205254579F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0560" y="0"/>
            <a:ext cx="7772400" cy="609600"/>
          </a:xfrm>
        </p:spPr>
        <p:txBody>
          <a:bodyPr/>
          <a:lstStyle/>
          <a:p>
            <a:r>
              <a:rPr lang="en-US" sz="3400" dirty="0"/>
              <a:t>Dynamics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73CE035-E78A-BF41-A764-9BD5F612BA6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5240" y="581074"/>
            <a:ext cx="9144000" cy="3755923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94A10CEC-5F5A-9446-B539-72C808B4A97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52400" y="4648200"/>
            <a:ext cx="9247870" cy="21400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614085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04166E-052B-C041-9051-205254579F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0560" y="0"/>
            <a:ext cx="7772400" cy="609600"/>
          </a:xfrm>
        </p:spPr>
        <p:txBody>
          <a:bodyPr/>
          <a:lstStyle/>
          <a:p>
            <a:r>
              <a:rPr lang="en-US" sz="3400" dirty="0"/>
              <a:t>Government Policy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656F988-48BA-F742-82F4-A3C80DDA062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4800" y="914400"/>
            <a:ext cx="7772400" cy="4343400"/>
          </a:xfrm>
        </p:spPr>
        <p:txBody>
          <a:bodyPr/>
          <a:lstStyle/>
          <a:p>
            <a:pPr marL="0" indent="0">
              <a:buNone/>
            </a:pPr>
            <a:endParaRPr lang="en-US" sz="3000" dirty="0"/>
          </a:p>
          <a:p>
            <a:r>
              <a:rPr lang="en-US" sz="3000" dirty="0"/>
              <a:t>Government spends G and taxes T</a:t>
            </a:r>
          </a:p>
          <a:p>
            <a:endParaRPr lang="en-US" sz="3000" dirty="0"/>
          </a:p>
          <a:p>
            <a:endParaRPr lang="en-US" sz="3000" dirty="0"/>
          </a:p>
          <a:p>
            <a:r>
              <a:rPr lang="en-US" sz="3000" dirty="0"/>
              <a:t>                      are fractions of taxes paid by each generation 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68DD441-52A3-0A4C-A15A-5CE0950D87F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7104" y="3124200"/>
            <a:ext cx="1879600" cy="5080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9572AFEE-C082-964F-8CDA-2735A4C4646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2300" y="5944268"/>
            <a:ext cx="7137400" cy="4953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DEB08855-B7D8-F543-8BF9-2F0509453D8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362200" y="2336132"/>
            <a:ext cx="3225800" cy="58420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4DFB063B-5B16-1244-AA9D-5C1CB379A79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898650" y="4229434"/>
            <a:ext cx="4584700" cy="137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330191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04166E-052B-C041-9051-205254579F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0560" y="0"/>
            <a:ext cx="7772400" cy="609600"/>
          </a:xfrm>
        </p:spPr>
        <p:txBody>
          <a:bodyPr/>
          <a:lstStyle/>
          <a:p>
            <a:r>
              <a:rPr lang="en-US" sz="3400" dirty="0"/>
              <a:t>Government Policy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4F3E338-7D29-E548-9EE9-5CEBC3BFD7D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21632"/>
            <a:ext cx="9144000" cy="3804295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30230F2C-3397-4444-864A-9B6A4E7EC96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228600" y="4406523"/>
            <a:ext cx="8673353" cy="24514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021041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04166E-052B-C041-9051-205254579F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0560" y="0"/>
            <a:ext cx="7772400" cy="609600"/>
          </a:xfrm>
        </p:spPr>
        <p:txBody>
          <a:bodyPr/>
          <a:lstStyle/>
          <a:p>
            <a:r>
              <a:rPr lang="en-US" sz="3400" dirty="0"/>
              <a:t>Government Policy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4F3E338-7D29-E548-9EE9-5CEBC3BFD7D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21632"/>
            <a:ext cx="9144000" cy="380429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AE0AB4FB-5FF0-494F-B454-75FD2CFBAFC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" y="4425926"/>
            <a:ext cx="9037243" cy="21272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674852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04166E-052B-C041-9051-205254579F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0560" y="0"/>
            <a:ext cx="7772400" cy="609600"/>
          </a:xfrm>
        </p:spPr>
        <p:txBody>
          <a:bodyPr/>
          <a:lstStyle/>
          <a:p>
            <a:r>
              <a:rPr lang="en-US" sz="3400" dirty="0"/>
              <a:t>Government Policy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C440CF1-01C9-BC4D-BE2B-95382F2E3A9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30702"/>
            <a:ext cx="9144000" cy="3886483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DCC61DC-F065-6245-87A5-E3D1F2A9347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533400" y="4483100"/>
            <a:ext cx="8813800" cy="2374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987028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04166E-052B-C041-9051-205254579F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0560" y="0"/>
            <a:ext cx="7772400" cy="609600"/>
          </a:xfrm>
        </p:spPr>
        <p:txBody>
          <a:bodyPr/>
          <a:lstStyle/>
          <a:p>
            <a:r>
              <a:rPr lang="en-US" sz="3400" dirty="0"/>
              <a:t>Neo-</a:t>
            </a:r>
            <a:r>
              <a:rPr lang="en-US" sz="3400" dirty="0" err="1"/>
              <a:t>Fisherian</a:t>
            </a:r>
            <a:r>
              <a:rPr lang="en-US" sz="3400" dirty="0"/>
              <a:t> property #2: fiscal policy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656F988-48BA-F742-82F4-A3C80DDA062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6497" y="457200"/>
            <a:ext cx="7772400" cy="4343400"/>
          </a:xfrm>
        </p:spPr>
        <p:txBody>
          <a:bodyPr/>
          <a:lstStyle/>
          <a:p>
            <a:endParaRPr lang="en-US" sz="3000" dirty="0"/>
          </a:p>
          <a:p>
            <a:r>
              <a:rPr lang="en-US" sz="3000" dirty="0"/>
              <a:t>Not obvious how to analyze fiscal policy under rational expectations: multiple steady states, multiple solution paths</a:t>
            </a:r>
          </a:p>
          <a:p>
            <a:endParaRPr lang="en-US" sz="3000" dirty="0"/>
          </a:p>
          <a:p>
            <a:r>
              <a:rPr lang="en-US" sz="3000" dirty="0"/>
              <a:t>Proceed according to Mertens and </a:t>
            </a:r>
            <a:r>
              <a:rPr lang="en-US" sz="3000" dirty="0" err="1"/>
              <a:t>Ravn</a:t>
            </a:r>
            <a:r>
              <a:rPr lang="en-US" sz="3000" dirty="0"/>
              <a:t> (2014)</a:t>
            </a:r>
          </a:p>
          <a:p>
            <a:endParaRPr lang="en-US" sz="3000" dirty="0"/>
          </a:p>
          <a:p>
            <a:r>
              <a:rPr lang="en-US" sz="3000" dirty="0"/>
              <a:t>Agents are hit with a negative expectation shock, which causes output to be unexpectedly low</a:t>
            </a:r>
          </a:p>
          <a:p>
            <a:endParaRPr lang="en-US" sz="3000" dirty="0"/>
          </a:p>
          <a:p>
            <a:endParaRPr lang="en-US" sz="3000" dirty="0"/>
          </a:p>
          <a:p>
            <a:endParaRPr lang="en-US" sz="3000" dirty="0"/>
          </a:p>
          <a:p>
            <a:endParaRPr lang="en-US" sz="3000" dirty="0"/>
          </a:p>
          <a:p>
            <a:endParaRPr lang="en-US" sz="3000" dirty="0"/>
          </a:p>
          <a:p>
            <a:endParaRPr lang="en-US" sz="3000" dirty="0"/>
          </a:p>
          <a:p>
            <a:pPr marL="0" indent="0">
              <a:buNone/>
            </a:pPr>
            <a:endParaRPr lang="en-US" sz="3000" dirty="0"/>
          </a:p>
          <a:p>
            <a:pPr marL="0" indent="0">
              <a:buNone/>
            </a:pPr>
            <a:endParaRPr lang="en-US" sz="3000" dirty="0"/>
          </a:p>
          <a:p>
            <a:pPr marL="0" indent="0">
              <a:buNone/>
            </a:pPr>
            <a:endParaRPr lang="en-US" sz="3000" dirty="0"/>
          </a:p>
          <a:p>
            <a:pPr marL="0" indent="0">
              <a:buNone/>
            </a:pPr>
            <a:endParaRPr lang="en-US" sz="3000" dirty="0"/>
          </a:p>
          <a:p>
            <a:endParaRPr lang="en-US" sz="2600" dirty="0"/>
          </a:p>
          <a:p>
            <a:endParaRPr lang="en-US" sz="2600" dirty="0"/>
          </a:p>
          <a:p>
            <a:endParaRPr lang="en-US" sz="2400" dirty="0"/>
          </a:p>
          <a:p>
            <a:pPr lvl="1"/>
            <a:endParaRPr lang="en-US" sz="2400" dirty="0"/>
          </a:p>
          <a:p>
            <a:pPr lvl="1"/>
            <a:endParaRPr lang="en-US" sz="2400" dirty="0"/>
          </a:p>
          <a:p>
            <a:pPr lvl="1"/>
            <a:endParaRPr lang="en-US" sz="2200" dirty="0"/>
          </a:p>
          <a:p>
            <a:pPr marL="457200" lvl="1" indent="0">
              <a:buNone/>
            </a:pPr>
            <a:br>
              <a:rPr lang="en-US" sz="2600" dirty="0"/>
            </a:br>
            <a:endParaRPr lang="en-US" sz="2600" dirty="0"/>
          </a:p>
          <a:p>
            <a:pPr lvl="1"/>
            <a:endParaRPr lang="en-US" sz="2600" dirty="0"/>
          </a:p>
          <a:p>
            <a:pPr lvl="1"/>
            <a:endParaRPr lang="en-US" sz="2600" dirty="0"/>
          </a:p>
          <a:p>
            <a:endParaRPr lang="en-US" sz="3000" dirty="0"/>
          </a:p>
          <a:p>
            <a:endParaRPr lang="en-US" sz="3000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32DD47A-D64B-9144-B85D-A46266118E2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27200" y="5105400"/>
            <a:ext cx="1244600" cy="393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103184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04166E-052B-C041-9051-205254579F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0560" y="0"/>
            <a:ext cx="7772400" cy="609600"/>
          </a:xfrm>
        </p:spPr>
        <p:txBody>
          <a:bodyPr/>
          <a:lstStyle/>
          <a:p>
            <a:r>
              <a:rPr lang="en-US" sz="3400" dirty="0"/>
              <a:t>Neo-</a:t>
            </a:r>
            <a:r>
              <a:rPr lang="en-US" sz="3400" dirty="0" err="1"/>
              <a:t>Fisherian</a:t>
            </a:r>
            <a:r>
              <a:rPr lang="en-US" sz="3400" dirty="0"/>
              <a:t> property #2: fiscal policy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656F988-48BA-F742-82F4-A3C80DDA062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6497" y="457200"/>
            <a:ext cx="7772400" cy="4343400"/>
          </a:xfrm>
        </p:spPr>
        <p:txBody>
          <a:bodyPr/>
          <a:lstStyle/>
          <a:p>
            <a:endParaRPr lang="en-US" sz="3000" dirty="0"/>
          </a:p>
          <a:p>
            <a:r>
              <a:rPr lang="en-US" sz="3000" dirty="0"/>
              <a:t>With probability z, output next period will continue at the same low level</a:t>
            </a:r>
          </a:p>
          <a:p>
            <a:endParaRPr lang="en-US" sz="3000" dirty="0"/>
          </a:p>
          <a:p>
            <a:r>
              <a:rPr lang="en-US" sz="3000" dirty="0"/>
              <a:t>Probability (1-z), economy will return to full employment</a:t>
            </a:r>
          </a:p>
          <a:p>
            <a:endParaRPr lang="en-US" sz="3000" dirty="0"/>
          </a:p>
          <a:p>
            <a:endParaRPr lang="en-US" sz="3000" dirty="0"/>
          </a:p>
          <a:p>
            <a:endParaRPr lang="en-US" sz="3000" dirty="0"/>
          </a:p>
          <a:p>
            <a:r>
              <a:rPr lang="en-US" sz="3000" dirty="0"/>
              <a:t>Main difference with previous model: particular specification of expectation function</a:t>
            </a:r>
          </a:p>
          <a:p>
            <a:endParaRPr lang="en-US" sz="3000" dirty="0"/>
          </a:p>
          <a:p>
            <a:endParaRPr lang="en-US" sz="3000" dirty="0"/>
          </a:p>
          <a:p>
            <a:endParaRPr lang="en-US" sz="3000" dirty="0"/>
          </a:p>
          <a:p>
            <a:pPr marL="0" indent="0">
              <a:buNone/>
            </a:pPr>
            <a:endParaRPr lang="en-US" sz="3000" dirty="0"/>
          </a:p>
          <a:p>
            <a:pPr marL="0" indent="0">
              <a:buNone/>
            </a:pPr>
            <a:endParaRPr lang="en-US" sz="3000" dirty="0"/>
          </a:p>
          <a:p>
            <a:pPr marL="0" indent="0">
              <a:buNone/>
            </a:pPr>
            <a:endParaRPr lang="en-US" sz="3000" dirty="0"/>
          </a:p>
          <a:p>
            <a:pPr marL="0" indent="0">
              <a:buNone/>
            </a:pPr>
            <a:endParaRPr lang="en-US" sz="3000" dirty="0"/>
          </a:p>
          <a:p>
            <a:endParaRPr lang="en-US" sz="2600" dirty="0"/>
          </a:p>
          <a:p>
            <a:endParaRPr lang="en-US" sz="2600" dirty="0"/>
          </a:p>
          <a:p>
            <a:endParaRPr lang="en-US" sz="2400" dirty="0"/>
          </a:p>
          <a:p>
            <a:pPr lvl="1"/>
            <a:endParaRPr lang="en-US" sz="2400" dirty="0"/>
          </a:p>
          <a:p>
            <a:pPr lvl="1"/>
            <a:endParaRPr lang="en-US" sz="2400" dirty="0"/>
          </a:p>
          <a:p>
            <a:pPr lvl="1"/>
            <a:endParaRPr lang="en-US" sz="2200" dirty="0"/>
          </a:p>
          <a:p>
            <a:pPr marL="457200" lvl="1" indent="0">
              <a:buNone/>
            </a:pPr>
            <a:br>
              <a:rPr lang="en-US" sz="2600" dirty="0"/>
            </a:br>
            <a:endParaRPr lang="en-US" sz="2600" dirty="0"/>
          </a:p>
          <a:p>
            <a:pPr lvl="1"/>
            <a:endParaRPr lang="en-US" sz="2600" dirty="0"/>
          </a:p>
          <a:p>
            <a:pPr lvl="1"/>
            <a:endParaRPr lang="en-US" sz="2600" dirty="0"/>
          </a:p>
          <a:p>
            <a:endParaRPr lang="en-US" sz="3000" dirty="0"/>
          </a:p>
          <a:p>
            <a:endParaRPr lang="en-US" sz="3000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D2A2B2A-69D7-9743-BC37-C163576B629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91200" y="1511300"/>
            <a:ext cx="1727459" cy="5461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ADD6BFD4-88A2-5345-AE54-F363DA405BB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43000" y="3911600"/>
            <a:ext cx="6616700" cy="1346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412104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04166E-052B-C041-9051-205254579F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0560" y="0"/>
            <a:ext cx="7772400" cy="609600"/>
          </a:xfrm>
        </p:spPr>
        <p:txBody>
          <a:bodyPr/>
          <a:lstStyle/>
          <a:p>
            <a:r>
              <a:rPr lang="en-US" sz="3400" dirty="0"/>
              <a:t>Neo-</a:t>
            </a:r>
            <a:r>
              <a:rPr lang="en-US" sz="3400" dirty="0" err="1"/>
              <a:t>Fisherian</a:t>
            </a:r>
            <a:r>
              <a:rPr lang="en-US" sz="3400" dirty="0"/>
              <a:t> property #2: fiscal policy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656F988-48BA-F742-82F4-A3C80DDA062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6497" y="457200"/>
            <a:ext cx="7772400" cy="4343400"/>
          </a:xfrm>
        </p:spPr>
        <p:txBody>
          <a:bodyPr/>
          <a:lstStyle/>
          <a:p>
            <a:endParaRPr lang="en-US" sz="3000" dirty="0"/>
          </a:p>
          <a:p>
            <a:r>
              <a:rPr lang="en-US" sz="3000" dirty="0"/>
              <a:t>The additional feedback means that at the low equilibrium, the slope of the expenditure function can be greater than one, leading to Neo-</a:t>
            </a:r>
            <a:r>
              <a:rPr lang="en-US" sz="3000" dirty="0" err="1"/>
              <a:t>Fisherian</a:t>
            </a:r>
            <a:r>
              <a:rPr lang="en-US" sz="3000" dirty="0"/>
              <a:t> properties</a:t>
            </a:r>
          </a:p>
          <a:p>
            <a:endParaRPr lang="en-US" sz="3000" dirty="0"/>
          </a:p>
          <a:p>
            <a:endParaRPr lang="en-US" sz="3000" dirty="0"/>
          </a:p>
          <a:p>
            <a:endParaRPr lang="en-US" sz="3000" dirty="0"/>
          </a:p>
          <a:p>
            <a:endParaRPr lang="en-US" sz="3000" dirty="0"/>
          </a:p>
          <a:p>
            <a:endParaRPr lang="en-US" sz="3000" dirty="0"/>
          </a:p>
          <a:p>
            <a:endParaRPr lang="en-US" sz="3000" dirty="0"/>
          </a:p>
          <a:p>
            <a:endParaRPr lang="en-US" sz="3000" dirty="0"/>
          </a:p>
          <a:p>
            <a:pPr marL="0" indent="0">
              <a:buNone/>
            </a:pPr>
            <a:endParaRPr lang="en-US" sz="3000" dirty="0"/>
          </a:p>
          <a:p>
            <a:pPr marL="0" indent="0">
              <a:buNone/>
            </a:pPr>
            <a:endParaRPr lang="en-US" sz="3000" dirty="0"/>
          </a:p>
          <a:p>
            <a:pPr marL="0" indent="0">
              <a:buNone/>
            </a:pPr>
            <a:endParaRPr lang="en-US" sz="3000" dirty="0"/>
          </a:p>
          <a:p>
            <a:pPr marL="0" indent="0">
              <a:buNone/>
            </a:pPr>
            <a:endParaRPr lang="en-US" sz="3000" dirty="0"/>
          </a:p>
          <a:p>
            <a:endParaRPr lang="en-US" sz="2600" dirty="0"/>
          </a:p>
          <a:p>
            <a:endParaRPr lang="en-US" sz="2600" dirty="0"/>
          </a:p>
          <a:p>
            <a:endParaRPr lang="en-US" sz="2400" dirty="0"/>
          </a:p>
          <a:p>
            <a:pPr lvl="1"/>
            <a:endParaRPr lang="en-US" sz="2400" dirty="0"/>
          </a:p>
          <a:p>
            <a:pPr lvl="1"/>
            <a:endParaRPr lang="en-US" sz="2400" dirty="0"/>
          </a:p>
          <a:p>
            <a:pPr lvl="1"/>
            <a:endParaRPr lang="en-US" sz="2200" dirty="0"/>
          </a:p>
          <a:p>
            <a:pPr marL="457200" lvl="1" indent="0">
              <a:buNone/>
            </a:pPr>
            <a:br>
              <a:rPr lang="en-US" sz="2600" dirty="0"/>
            </a:br>
            <a:endParaRPr lang="en-US" sz="2600" dirty="0"/>
          </a:p>
          <a:p>
            <a:pPr lvl="1"/>
            <a:endParaRPr lang="en-US" sz="2600" dirty="0"/>
          </a:p>
          <a:p>
            <a:pPr lvl="1"/>
            <a:endParaRPr lang="en-US" sz="2600" dirty="0"/>
          </a:p>
          <a:p>
            <a:endParaRPr lang="en-US" sz="3000" dirty="0"/>
          </a:p>
          <a:p>
            <a:endParaRPr lang="en-US" sz="3000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0D97415-2744-5C4A-9F1D-C748D1236A4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124200"/>
            <a:ext cx="9042400" cy="20066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E082E63F-A0B9-464D-8B86-9CEB1CD754D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76200" y="5291059"/>
            <a:ext cx="9144000" cy="14145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126042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04166E-052B-C041-9051-205254579F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0560" y="0"/>
            <a:ext cx="7772400" cy="609600"/>
          </a:xfrm>
        </p:spPr>
        <p:txBody>
          <a:bodyPr/>
          <a:lstStyle/>
          <a:p>
            <a:r>
              <a:rPr lang="en-US" sz="3400" dirty="0"/>
              <a:t>Neo-</a:t>
            </a:r>
            <a:r>
              <a:rPr lang="en-US" sz="3400" dirty="0" err="1"/>
              <a:t>Fisherian</a:t>
            </a:r>
            <a:r>
              <a:rPr lang="en-US" sz="3400" dirty="0"/>
              <a:t> #2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5F31EA8-CC0C-8544-94E9-9E9DE75074F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00200" y="762000"/>
            <a:ext cx="5410200" cy="4025900"/>
          </a:xfrm>
          <a:prstGeom prst="rect">
            <a:avLst/>
          </a:prstGeom>
        </p:spPr>
      </p:pic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A3571ED3-E27C-3C4D-9EF5-8CB6ACFD384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2400" y="4940300"/>
            <a:ext cx="7772400" cy="3505200"/>
          </a:xfrm>
        </p:spPr>
        <p:txBody>
          <a:bodyPr/>
          <a:lstStyle/>
          <a:p>
            <a:r>
              <a:rPr lang="en-US" sz="2500" dirty="0"/>
              <a:t>Government spending shifts IS-</a:t>
            </a:r>
            <a:r>
              <a:rPr lang="en-US" sz="2500" dirty="0" err="1"/>
              <a:t>Exp</a:t>
            </a:r>
            <a:r>
              <a:rPr lang="en-US" sz="2500" dirty="0"/>
              <a:t> curve to the right</a:t>
            </a:r>
          </a:p>
          <a:p>
            <a:pPr lvl="1"/>
            <a:r>
              <a:rPr lang="en-US" sz="2100" dirty="0"/>
              <a:t>At the low equilibrium, leads to further unemployment and deflation</a:t>
            </a:r>
          </a:p>
        </p:txBody>
      </p:sp>
    </p:spTree>
    <p:extLst>
      <p:ext uri="{BB962C8B-B14F-4D97-AF65-F5344CB8AC3E}">
        <p14:creationId xmlns:p14="http://schemas.microsoft.com/office/powerpoint/2010/main" val="257806249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04166E-052B-C041-9051-205254579F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0560" y="0"/>
            <a:ext cx="7772400" cy="609600"/>
          </a:xfrm>
        </p:spPr>
        <p:txBody>
          <a:bodyPr/>
          <a:lstStyle/>
          <a:p>
            <a:r>
              <a:rPr lang="en-US" sz="3400" dirty="0"/>
              <a:t>Finding Neo-Fisher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A3571ED3-E27C-3C4D-9EF5-8CB6ACFD384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1371600"/>
            <a:ext cx="7772400" cy="3505200"/>
          </a:xfrm>
        </p:spPr>
        <p:txBody>
          <a:bodyPr/>
          <a:lstStyle/>
          <a:p>
            <a:r>
              <a:rPr lang="en-US" sz="2500" dirty="0"/>
              <a:t>Intimate connection between feedback between income and spending and Neo-</a:t>
            </a:r>
            <a:r>
              <a:rPr lang="en-US" sz="2500" dirty="0" err="1"/>
              <a:t>Fisherian</a:t>
            </a:r>
            <a:r>
              <a:rPr lang="en-US" sz="2500" dirty="0"/>
              <a:t> results</a:t>
            </a:r>
          </a:p>
          <a:p>
            <a:endParaRPr lang="en-US" sz="2500" dirty="0"/>
          </a:p>
          <a:p>
            <a:r>
              <a:rPr lang="en-US" sz="2500" dirty="0"/>
              <a:t>Characterized by slope of Keynesian cross</a:t>
            </a:r>
          </a:p>
          <a:p>
            <a:endParaRPr lang="en-US" sz="2500" dirty="0"/>
          </a:p>
          <a:p>
            <a:endParaRPr lang="en-US" sz="2500" dirty="0"/>
          </a:p>
          <a:p>
            <a:endParaRPr lang="en-US" sz="2500" dirty="0"/>
          </a:p>
          <a:p>
            <a:endParaRPr lang="en-US" sz="2500" dirty="0"/>
          </a:p>
          <a:p>
            <a:r>
              <a:rPr lang="en-US" sz="2500" dirty="0"/>
              <a:t>Partial equilibrium: holding       and          fixed</a:t>
            </a:r>
          </a:p>
          <a:p>
            <a:endParaRPr lang="en-US" sz="2500" dirty="0"/>
          </a:p>
          <a:p>
            <a:r>
              <a:rPr lang="en-US" sz="2500" dirty="0"/>
              <a:t>GE: allowing expectations and interest rates to adjust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22B8751-1905-8241-9987-D624DA2AC22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76400" y="3352800"/>
            <a:ext cx="5295900" cy="1524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0C3E3717-A6A5-A140-89A9-ED47262F785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67200" y="4965700"/>
            <a:ext cx="457200" cy="4445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41805BD9-66D1-C14C-BAB8-C78F4F0C06F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334000" y="4902200"/>
            <a:ext cx="622300" cy="50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903263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04166E-052B-C041-9051-205254579F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0560" y="0"/>
            <a:ext cx="7772400" cy="609600"/>
          </a:xfrm>
        </p:spPr>
        <p:txBody>
          <a:bodyPr/>
          <a:lstStyle/>
          <a:p>
            <a:r>
              <a:rPr lang="en-US" sz="3400" dirty="0"/>
              <a:t>Expectations matter: a parable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656F988-48BA-F742-82F4-A3C80DDA062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0560" y="1219200"/>
            <a:ext cx="7772400" cy="3726543"/>
          </a:xfrm>
        </p:spPr>
        <p:txBody>
          <a:bodyPr/>
          <a:lstStyle/>
          <a:p>
            <a:r>
              <a:rPr lang="en-US" sz="3000" dirty="0"/>
              <a:t>Flash to 2021: surging demand for cars, no ability to supply due to chip shortages</a:t>
            </a:r>
          </a:p>
          <a:p>
            <a:pPr lvl="1"/>
            <a:r>
              <a:rPr lang="en-US" sz="3000" dirty="0"/>
              <a:t>Estimated 7.7 million units of production lost</a:t>
            </a:r>
          </a:p>
          <a:p>
            <a:pPr lvl="1"/>
            <a:endParaRPr lang="en-US" sz="3000" dirty="0"/>
          </a:p>
          <a:p>
            <a:r>
              <a:rPr lang="en-US" sz="3000" dirty="0"/>
              <a:t>Rental car prices surge as fleets have been sold off</a:t>
            </a:r>
          </a:p>
          <a:p>
            <a:endParaRPr lang="en-US" sz="3000" dirty="0"/>
          </a:p>
          <a:p>
            <a:r>
              <a:rPr lang="en-US" sz="3000" dirty="0"/>
              <a:t>Employment down in automobile manufacturing despite record prices</a:t>
            </a:r>
          </a:p>
          <a:p>
            <a:pPr lvl="1"/>
            <a:endParaRPr lang="en-US" sz="3000" dirty="0"/>
          </a:p>
          <a:p>
            <a:pPr lvl="1"/>
            <a:endParaRPr lang="en-US" sz="3000" dirty="0"/>
          </a:p>
          <a:p>
            <a:pPr lvl="1"/>
            <a:endParaRPr lang="en-US" sz="3000" dirty="0"/>
          </a:p>
          <a:p>
            <a:pPr marL="457200" lvl="1" indent="0">
              <a:buNone/>
            </a:pPr>
            <a:br>
              <a:rPr lang="en-US" sz="3000" dirty="0"/>
            </a:br>
            <a:endParaRPr lang="en-US" sz="3000" dirty="0"/>
          </a:p>
          <a:p>
            <a:pPr lvl="1"/>
            <a:endParaRPr lang="en-US" sz="3000" dirty="0"/>
          </a:p>
          <a:p>
            <a:pPr lvl="1"/>
            <a:endParaRPr lang="en-US" sz="3000" dirty="0"/>
          </a:p>
          <a:p>
            <a:endParaRPr lang="en-US" sz="3000" dirty="0"/>
          </a:p>
          <a:p>
            <a:endParaRPr lang="en-US" sz="3000" dirty="0"/>
          </a:p>
        </p:txBody>
      </p:sp>
    </p:spTree>
    <p:extLst>
      <p:ext uri="{BB962C8B-B14F-4D97-AF65-F5344CB8AC3E}">
        <p14:creationId xmlns:p14="http://schemas.microsoft.com/office/powerpoint/2010/main" val="2079675694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04166E-052B-C041-9051-205254579F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0560" y="0"/>
            <a:ext cx="7772400" cy="609600"/>
          </a:xfrm>
        </p:spPr>
        <p:txBody>
          <a:bodyPr/>
          <a:lstStyle/>
          <a:p>
            <a:r>
              <a:rPr lang="en-US" sz="3400" dirty="0"/>
              <a:t>Characterizing Neo-Fisher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A3571ED3-E27C-3C4D-9EF5-8CB6ACFD384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2400" y="4940300"/>
            <a:ext cx="7772400" cy="3505200"/>
          </a:xfrm>
        </p:spPr>
        <p:txBody>
          <a:bodyPr/>
          <a:lstStyle/>
          <a:p>
            <a:r>
              <a:rPr lang="en-US" sz="2500" dirty="0"/>
              <a:t>Under M&amp;R, if z is high enough, slope of GE cross exceeds 1, Neo-</a:t>
            </a:r>
            <a:r>
              <a:rPr lang="en-US" sz="2500" dirty="0" err="1"/>
              <a:t>Fisherian</a:t>
            </a:r>
            <a:r>
              <a:rPr lang="en-US" sz="2500" dirty="0"/>
              <a:t> results</a:t>
            </a:r>
          </a:p>
          <a:p>
            <a:r>
              <a:rPr lang="en-US" sz="2500" dirty="0"/>
              <a:t>One way to characterize: they occur if spending moves more than one to one with income</a:t>
            </a:r>
            <a:endParaRPr lang="en-US" sz="2100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15BC6F33-3286-B842-BA3B-A364C90D9BD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731" y="813419"/>
            <a:ext cx="9144000" cy="3945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436046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04166E-052B-C041-9051-205254579F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0560" y="0"/>
            <a:ext cx="7772400" cy="609600"/>
          </a:xfrm>
        </p:spPr>
        <p:txBody>
          <a:bodyPr/>
          <a:lstStyle/>
          <a:p>
            <a:r>
              <a:rPr lang="en-US" sz="3400" dirty="0"/>
              <a:t>Feedback &amp; Neo-Fisher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656F988-48BA-F742-82F4-A3C80DDA062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3400" y="609600"/>
            <a:ext cx="7772400" cy="3726543"/>
          </a:xfrm>
        </p:spPr>
        <p:txBody>
          <a:bodyPr/>
          <a:lstStyle/>
          <a:p>
            <a:endParaRPr lang="en-US" sz="3000" dirty="0"/>
          </a:p>
          <a:p>
            <a:r>
              <a:rPr lang="en-US" sz="3000" dirty="0"/>
              <a:t>Analysis suggests feedback between current output and expectations can induce Neo-</a:t>
            </a:r>
            <a:r>
              <a:rPr lang="en-US" sz="3000" dirty="0" err="1"/>
              <a:t>Fisherian</a:t>
            </a:r>
            <a:r>
              <a:rPr lang="en-US" sz="3000" dirty="0"/>
              <a:t> properties</a:t>
            </a:r>
          </a:p>
          <a:p>
            <a:endParaRPr lang="en-US" sz="3000" dirty="0"/>
          </a:p>
          <a:p>
            <a:r>
              <a:rPr lang="en-US" sz="3000" dirty="0"/>
              <a:t>How to generate this in practice? Jack up the feedback!</a:t>
            </a:r>
          </a:p>
          <a:p>
            <a:endParaRPr lang="en-US" sz="3000" dirty="0"/>
          </a:p>
          <a:p>
            <a:endParaRPr lang="en-US" sz="3000" dirty="0"/>
          </a:p>
          <a:p>
            <a:endParaRPr lang="en-US" sz="3000" dirty="0"/>
          </a:p>
          <a:p>
            <a:pPr lvl="1"/>
            <a:endParaRPr lang="en-US" sz="2400" dirty="0"/>
          </a:p>
          <a:p>
            <a:pPr lvl="1"/>
            <a:endParaRPr lang="en-US" sz="2400" dirty="0"/>
          </a:p>
          <a:p>
            <a:pPr lvl="1"/>
            <a:endParaRPr lang="en-US" sz="2200" dirty="0"/>
          </a:p>
          <a:p>
            <a:pPr marL="457200" lvl="1" indent="0">
              <a:buNone/>
            </a:pPr>
            <a:br>
              <a:rPr lang="en-US" sz="2600" dirty="0"/>
            </a:br>
            <a:endParaRPr lang="en-US" sz="2600" dirty="0"/>
          </a:p>
          <a:p>
            <a:pPr lvl="1"/>
            <a:endParaRPr lang="en-US" sz="2600" dirty="0"/>
          </a:p>
          <a:p>
            <a:pPr lvl="1"/>
            <a:endParaRPr lang="en-US" sz="2600" dirty="0"/>
          </a:p>
          <a:p>
            <a:endParaRPr lang="en-US" sz="3000" dirty="0"/>
          </a:p>
          <a:p>
            <a:endParaRPr lang="en-US" sz="3000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E8C3B1E-73CB-D84B-8A85-4B4D8E65C99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1800" y="4495800"/>
            <a:ext cx="5435600" cy="1130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1256572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04166E-052B-C041-9051-205254579F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0560" y="0"/>
            <a:ext cx="7772400" cy="609600"/>
          </a:xfrm>
        </p:spPr>
        <p:txBody>
          <a:bodyPr/>
          <a:lstStyle/>
          <a:p>
            <a:r>
              <a:rPr lang="en-US" sz="3400" dirty="0"/>
              <a:t>Feedback &amp; Neo-Fisher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656F988-48BA-F742-82F4-A3C80DDA062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3400" y="609600"/>
            <a:ext cx="7772400" cy="3726543"/>
          </a:xfrm>
        </p:spPr>
        <p:txBody>
          <a:bodyPr/>
          <a:lstStyle/>
          <a:p>
            <a:endParaRPr lang="en-US" sz="3000" dirty="0"/>
          </a:p>
          <a:p>
            <a:r>
              <a:rPr lang="en-US" sz="3000" dirty="0"/>
              <a:t>Focus on extrapolative expectations, since easier to increase feedback</a:t>
            </a:r>
          </a:p>
          <a:p>
            <a:endParaRPr lang="en-US" sz="3000" dirty="0"/>
          </a:p>
          <a:p>
            <a:endParaRPr lang="en-US" sz="3000" dirty="0"/>
          </a:p>
          <a:p>
            <a:endParaRPr lang="en-US" sz="3000" dirty="0"/>
          </a:p>
          <a:p>
            <a:endParaRPr lang="en-US" sz="3000" dirty="0"/>
          </a:p>
          <a:p>
            <a:r>
              <a:rPr lang="en-US" sz="3000" dirty="0"/>
              <a:t>Key feedback parameter is </a:t>
            </a:r>
          </a:p>
          <a:p>
            <a:endParaRPr lang="en-US" sz="3000" dirty="0"/>
          </a:p>
          <a:p>
            <a:endParaRPr lang="en-US" sz="3000" dirty="0"/>
          </a:p>
          <a:p>
            <a:endParaRPr lang="en-US" sz="3000" dirty="0"/>
          </a:p>
          <a:p>
            <a:pPr lvl="1"/>
            <a:endParaRPr lang="en-US" sz="2400" dirty="0"/>
          </a:p>
          <a:p>
            <a:pPr lvl="1"/>
            <a:endParaRPr lang="en-US" sz="2400" dirty="0"/>
          </a:p>
          <a:p>
            <a:pPr lvl="1"/>
            <a:endParaRPr lang="en-US" sz="2200" dirty="0"/>
          </a:p>
          <a:p>
            <a:pPr marL="457200" lvl="1" indent="0">
              <a:buNone/>
            </a:pPr>
            <a:br>
              <a:rPr lang="en-US" sz="2600" dirty="0"/>
            </a:br>
            <a:endParaRPr lang="en-US" sz="2600" dirty="0"/>
          </a:p>
          <a:p>
            <a:pPr lvl="1"/>
            <a:endParaRPr lang="en-US" sz="2600" dirty="0"/>
          </a:p>
          <a:p>
            <a:pPr lvl="1"/>
            <a:endParaRPr lang="en-US" sz="2600" dirty="0"/>
          </a:p>
          <a:p>
            <a:endParaRPr lang="en-US" sz="3000" dirty="0"/>
          </a:p>
          <a:p>
            <a:endParaRPr lang="en-US" sz="3000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9472495-8CD2-D640-9CB1-E3973AD603E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5760" y="2472871"/>
            <a:ext cx="8382000" cy="16383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70157456-1999-AD42-AD49-90EC52230C7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18100" y="4457700"/>
            <a:ext cx="292100" cy="419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8780586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04166E-052B-C041-9051-205254579F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0560" y="0"/>
            <a:ext cx="7772400" cy="609600"/>
          </a:xfrm>
        </p:spPr>
        <p:txBody>
          <a:bodyPr/>
          <a:lstStyle/>
          <a:p>
            <a:r>
              <a:rPr lang="en-US" sz="3400" dirty="0"/>
              <a:t>Neo-Fisher under </a:t>
            </a:r>
            <a:r>
              <a:rPr lang="en-US" sz="3400" dirty="0" err="1"/>
              <a:t>extrap</a:t>
            </a:r>
            <a:r>
              <a:rPr lang="en-US" sz="3400" dirty="0"/>
              <a:t> expectations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A3571ED3-E27C-3C4D-9EF5-8CB6ACFD384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2400" y="4940300"/>
            <a:ext cx="7772400" cy="3505200"/>
          </a:xfrm>
        </p:spPr>
        <p:txBody>
          <a:bodyPr/>
          <a:lstStyle/>
          <a:p>
            <a:r>
              <a:rPr lang="en-US" sz="2500" dirty="0"/>
              <a:t>With high enough   , Neo-</a:t>
            </a:r>
            <a:r>
              <a:rPr lang="en-US" sz="2500" dirty="0" err="1"/>
              <a:t>Fisherian</a:t>
            </a:r>
            <a:r>
              <a:rPr lang="en-US" sz="2500" dirty="0"/>
              <a:t> state</a:t>
            </a:r>
          </a:p>
          <a:p>
            <a:pPr lvl="1"/>
            <a:r>
              <a:rPr lang="en-US" sz="2100" dirty="0" err="1"/>
              <a:t>Gov</a:t>
            </a:r>
            <a:r>
              <a:rPr lang="en-US" sz="2100" dirty="0"/>
              <a:t> spending causes contraction</a:t>
            </a:r>
          </a:p>
          <a:p>
            <a:pPr lvl="1"/>
            <a:r>
              <a:rPr lang="en-US" sz="2100" dirty="0"/>
              <a:t>Interest rate peg stabilizing    </a:t>
            </a:r>
          </a:p>
          <a:p>
            <a:r>
              <a:rPr lang="en-US" sz="2500" dirty="0"/>
              <a:t>Low feedback, Keynesian state </a:t>
            </a:r>
            <a:endParaRPr lang="en-US" sz="2100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AA8289D-EE61-3A4C-8932-6D17F2A2133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24840"/>
            <a:ext cx="9144000" cy="402336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D0021CE-7C4D-5C41-A7AA-6739779D37F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95600" y="5029200"/>
            <a:ext cx="215900" cy="38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5071452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04166E-052B-C041-9051-205254579F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0560" y="0"/>
            <a:ext cx="7772400" cy="609600"/>
          </a:xfrm>
        </p:spPr>
        <p:txBody>
          <a:bodyPr/>
          <a:lstStyle/>
          <a:p>
            <a:r>
              <a:rPr lang="en-US" sz="3400" dirty="0"/>
              <a:t>Strange property of NF #1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656F988-48BA-F742-82F4-A3C80DDA062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3400" y="609600"/>
            <a:ext cx="7772400" cy="3726543"/>
          </a:xfrm>
        </p:spPr>
        <p:txBody>
          <a:bodyPr/>
          <a:lstStyle/>
          <a:p>
            <a:endParaRPr lang="en-US" sz="3000" dirty="0"/>
          </a:p>
          <a:p>
            <a:r>
              <a:rPr lang="en-US" sz="3000" dirty="0"/>
              <a:t>Government multiplier is given by 1/(1-GE MPC)</a:t>
            </a:r>
          </a:p>
          <a:p>
            <a:endParaRPr lang="en-US" sz="3000" dirty="0"/>
          </a:p>
          <a:p>
            <a:r>
              <a:rPr lang="en-US" sz="3000" dirty="0"/>
              <a:t>If MPC &gt; 1, Neo-</a:t>
            </a:r>
            <a:r>
              <a:rPr lang="en-US" sz="3000" dirty="0" err="1"/>
              <a:t>Fisherian</a:t>
            </a:r>
            <a:r>
              <a:rPr lang="en-US" sz="3000" dirty="0"/>
              <a:t> state only begins after a singularity point where multiplier goes from + infinity to - infinity</a:t>
            </a:r>
          </a:p>
          <a:p>
            <a:endParaRPr lang="en-US" sz="3000" dirty="0"/>
          </a:p>
          <a:p>
            <a:endParaRPr lang="en-US" sz="3000" dirty="0"/>
          </a:p>
          <a:p>
            <a:endParaRPr lang="en-US" sz="3000" dirty="0"/>
          </a:p>
          <a:p>
            <a:endParaRPr lang="en-US" sz="3000" dirty="0"/>
          </a:p>
          <a:p>
            <a:endParaRPr lang="en-US" sz="3000" dirty="0"/>
          </a:p>
          <a:p>
            <a:endParaRPr lang="en-US" sz="3000" dirty="0"/>
          </a:p>
          <a:p>
            <a:endParaRPr lang="en-US" sz="3000" dirty="0"/>
          </a:p>
          <a:p>
            <a:pPr lvl="1"/>
            <a:endParaRPr lang="en-US" sz="2400" dirty="0"/>
          </a:p>
          <a:p>
            <a:pPr lvl="1"/>
            <a:endParaRPr lang="en-US" sz="2400" dirty="0"/>
          </a:p>
          <a:p>
            <a:pPr lvl="1"/>
            <a:endParaRPr lang="en-US" sz="2200" dirty="0"/>
          </a:p>
          <a:p>
            <a:pPr marL="457200" lvl="1" indent="0">
              <a:buNone/>
            </a:pPr>
            <a:br>
              <a:rPr lang="en-US" sz="2600" dirty="0"/>
            </a:br>
            <a:endParaRPr lang="en-US" sz="2600" dirty="0"/>
          </a:p>
          <a:p>
            <a:pPr lvl="1"/>
            <a:endParaRPr lang="en-US" sz="2600" dirty="0"/>
          </a:p>
          <a:p>
            <a:pPr lvl="1"/>
            <a:endParaRPr lang="en-US" sz="2600" dirty="0"/>
          </a:p>
          <a:p>
            <a:endParaRPr lang="en-US" sz="3000" dirty="0"/>
          </a:p>
          <a:p>
            <a:endParaRPr lang="en-US" sz="3000" dirty="0"/>
          </a:p>
        </p:txBody>
      </p:sp>
    </p:spTree>
    <p:extLst>
      <p:ext uri="{BB962C8B-B14F-4D97-AF65-F5344CB8AC3E}">
        <p14:creationId xmlns:p14="http://schemas.microsoft.com/office/powerpoint/2010/main" val="173850222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04166E-052B-C041-9051-205254579F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0560" y="0"/>
            <a:ext cx="7772400" cy="609600"/>
          </a:xfrm>
        </p:spPr>
        <p:txBody>
          <a:bodyPr/>
          <a:lstStyle/>
          <a:p>
            <a:r>
              <a:rPr lang="en-US" sz="3400" dirty="0"/>
              <a:t>Strange property of NF #1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D0021CE-7C4D-5C41-A7AA-6739779D37F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95600" y="5029200"/>
            <a:ext cx="215900" cy="3810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6939252F-0E0E-A247-AC08-29277D4E08D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76200" y="990600"/>
            <a:ext cx="9042400" cy="4737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4443149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04166E-052B-C041-9051-205254579F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0560" y="0"/>
            <a:ext cx="7772400" cy="609600"/>
          </a:xfrm>
        </p:spPr>
        <p:txBody>
          <a:bodyPr/>
          <a:lstStyle/>
          <a:p>
            <a:r>
              <a:rPr lang="en-US" sz="3400" dirty="0"/>
              <a:t>Strange property of NF #1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D0021CE-7C4D-5C41-A7AA-6739779D37F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95600" y="5029200"/>
            <a:ext cx="215900" cy="381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BFE3B3E6-7B5A-EE46-8A4B-9FF6E20D856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762661"/>
            <a:ext cx="9144000" cy="50191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403385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04166E-052B-C041-9051-205254579F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0560" y="0"/>
            <a:ext cx="7772400" cy="609600"/>
          </a:xfrm>
        </p:spPr>
        <p:txBody>
          <a:bodyPr/>
          <a:lstStyle/>
          <a:p>
            <a:r>
              <a:rPr lang="en-US" sz="3400" dirty="0"/>
              <a:t>Strange property of NF #2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656F988-48BA-F742-82F4-A3C80DDA062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3400" y="609600"/>
            <a:ext cx="7772400" cy="3726543"/>
          </a:xfrm>
        </p:spPr>
        <p:txBody>
          <a:bodyPr/>
          <a:lstStyle/>
          <a:p>
            <a:endParaRPr lang="en-US" sz="3000" dirty="0"/>
          </a:p>
          <a:p>
            <a:r>
              <a:rPr lang="en-US" sz="3000" dirty="0"/>
              <a:t>Assume there is a positive shock to expectations</a:t>
            </a:r>
          </a:p>
          <a:p>
            <a:endParaRPr lang="en-US" sz="3000" dirty="0"/>
          </a:p>
          <a:p>
            <a:r>
              <a:rPr lang="en-US" sz="3000" dirty="0"/>
              <a:t>In equilibrium, it must be the case that expectations         </a:t>
            </a:r>
            <a:r>
              <a:rPr lang="en-US" sz="3000" i="1" dirty="0"/>
              <a:t>decrease</a:t>
            </a:r>
          </a:p>
          <a:p>
            <a:endParaRPr lang="en-US" sz="3000" i="1" dirty="0"/>
          </a:p>
          <a:p>
            <a:endParaRPr lang="en-US" sz="3000" i="1" dirty="0"/>
          </a:p>
          <a:p>
            <a:r>
              <a:rPr lang="en-US" sz="3000" dirty="0"/>
              <a:t>Aside: is this really a problem? Parallels with New Keynesian interest rate shock?</a:t>
            </a:r>
          </a:p>
          <a:p>
            <a:endParaRPr lang="en-US" sz="3000" i="1" dirty="0"/>
          </a:p>
          <a:p>
            <a:endParaRPr lang="en-US" sz="3000" i="1" dirty="0"/>
          </a:p>
          <a:p>
            <a:endParaRPr lang="en-US" sz="3000" dirty="0"/>
          </a:p>
          <a:p>
            <a:endParaRPr lang="en-US" sz="3000" dirty="0"/>
          </a:p>
          <a:p>
            <a:endParaRPr lang="en-US" sz="3000" dirty="0"/>
          </a:p>
          <a:p>
            <a:endParaRPr lang="en-US" sz="3000" dirty="0"/>
          </a:p>
          <a:p>
            <a:endParaRPr lang="en-US" sz="3000" dirty="0"/>
          </a:p>
          <a:p>
            <a:endParaRPr lang="en-US" sz="3000" dirty="0"/>
          </a:p>
          <a:p>
            <a:endParaRPr lang="en-US" sz="3000" dirty="0"/>
          </a:p>
          <a:p>
            <a:endParaRPr lang="en-US" sz="3000" dirty="0"/>
          </a:p>
          <a:p>
            <a:pPr lvl="1"/>
            <a:endParaRPr lang="en-US" sz="2400" dirty="0"/>
          </a:p>
          <a:p>
            <a:pPr lvl="1"/>
            <a:endParaRPr lang="en-US" sz="2400" dirty="0"/>
          </a:p>
          <a:p>
            <a:pPr lvl="1"/>
            <a:endParaRPr lang="en-US" sz="2200" dirty="0"/>
          </a:p>
          <a:p>
            <a:pPr marL="457200" lvl="1" indent="0">
              <a:buNone/>
            </a:pPr>
            <a:br>
              <a:rPr lang="en-US" sz="2600" dirty="0"/>
            </a:br>
            <a:endParaRPr lang="en-US" sz="2600" dirty="0"/>
          </a:p>
          <a:p>
            <a:pPr lvl="1"/>
            <a:endParaRPr lang="en-US" sz="2600" dirty="0"/>
          </a:p>
          <a:p>
            <a:pPr lvl="1"/>
            <a:endParaRPr lang="en-US" sz="2600" dirty="0"/>
          </a:p>
          <a:p>
            <a:endParaRPr lang="en-US" sz="3000" dirty="0"/>
          </a:p>
          <a:p>
            <a:endParaRPr lang="en-US" sz="3000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40E5920-1F2C-014F-91E3-BC2934CC13E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71800" y="1676400"/>
            <a:ext cx="279400" cy="4191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4B71B5DE-CABE-0840-8D05-55391142AB9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22600" y="3200400"/>
            <a:ext cx="635000" cy="520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516001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04166E-052B-C041-9051-205254579F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0560" y="0"/>
            <a:ext cx="7772400" cy="609600"/>
          </a:xfrm>
        </p:spPr>
        <p:txBody>
          <a:bodyPr/>
          <a:lstStyle/>
          <a:p>
            <a:r>
              <a:rPr lang="en-US" sz="3400" dirty="0"/>
              <a:t>Geometric proof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6D9A8548-4C9E-1642-A15F-140CCAE825E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929" y="1600200"/>
            <a:ext cx="9144000" cy="37975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1301237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04166E-052B-C041-9051-205254579F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400" y="152400"/>
            <a:ext cx="7772400" cy="609600"/>
          </a:xfrm>
        </p:spPr>
        <p:txBody>
          <a:bodyPr/>
          <a:lstStyle/>
          <a:p>
            <a:r>
              <a:rPr lang="en-US" sz="3400" dirty="0"/>
              <a:t>Conclusion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656F988-48BA-F742-82F4-A3C80DDA062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3400" y="914400"/>
            <a:ext cx="7772400" cy="3726543"/>
          </a:xfrm>
        </p:spPr>
        <p:txBody>
          <a:bodyPr/>
          <a:lstStyle/>
          <a:p>
            <a:endParaRPr lang="en-US" sz="3000" dirty="0"/>
          </a:p>
          <a:p>
            <a:r>
              <a:rPr lang="en-US" sz="3000" dirty="0"/>
              <a:t>Theoretical analysis shows negative expectations about out and employment can lead to recessions</a:t>
            </a:r>
          </a:p>
          <a:p>
            <a:pPr lvl="1"/>
            <a:r>
              <a:rPr lang="en-US" sz="2600" dirty="0"/>
              <a:t>Even in the absence of price stickiness and the ZLB</a:t>
            </a:r>
          </a:p>
          <a:p>
            <a:pPr marL="0" indent="0">
              <a:buNone/>
            </a:pPr>
            <a:endParaRPr lang="en-US" sz="3000" dirty="0"/>
          </a:p>
          <a:p>
            <a:r>
              <a:rPr lang="en-US" sz="3000" dirty="0"/>
              <a:t>Points towards importance of expectations and an independent force of macroeconomics</a:t>
            </a:r>
          </a:p>
          <a:p>
            <a:endParaRPr lang="en-US" sz="3000" dirty="0"/>
          </a:p>
          <a:p>
            <a:r>
              <a:rPr lang="en-US" sz="3000" dirty="0"/>
              <a:t>Rational expectations can sometimes produce strange properties in models</a:t>
            </a:r>
            <a:endParaRPr lang="en-US" sz="2600" dirty="0"/>
          </a:p>
          <a:p>
            <a:pPr marL="457200" lvl="1" indent="0">
              <a:buNone/>
            </a:pPr>
            <a:endParaRPr lang="en-US" sz="2500" dirty="0"/>
          </a:p>
          <a:p>
            <a:pPr lvl="1"/>
            <a:endParaRPr lang="en-US" sz="2400" dirty="0"/>
          </a:p>
          <a:p>
            <a:pPr lvl="1"/>
            <a:endParaRPr lang="en-US" sz="2400" dirty="0"/>
          </a:p>
          <a:p>
            <a:pPr lvl="1"/>
            <a:endParaRPr lang="en-US" sz="2200" dirty="0"/>
          </a:p>
          <a:p>
            <a:pPr marL="457200" lvl="1" indent="0">
              <a:buNone/>
            </a:pPr>
            <a:br>
              <a:rPr lang="en-US" sz="2600" dirty="0"/>
            </a:br>
            <a:endParaRPr lang="en-US" sz="2600" dirty="0"/>
          </a:p>
          <a:p>
            <a:pPr lvl="1"/>
            <a:endParaRPr lang="en-US" sz="2600" dirty="0"/>
          </a:p>
          <a:p>
            <a:pPr lvl="1"/>
            <a:endParaRPr lang="en-US" sz="2600" dirty="0"/>
          </a:p>
          <a:p>
            <a:endParaRPr lang="en-US" sz="3000" dirty="0"/>
          </a:p>
          <a:p>
            <a:endParaRPr lang="en-US" sz="3000" dirty="0"/>
          </a:p>
        </p:txBody>
      </p:sp>
    </p:spTree>
    <p:extLst>
      <p:ext uri="{BB962C8B-B14F-4D97-AF65-F5344CB8AC3E}">
        <p14:creationId xmlns:p14="http://schemas.microsoft.com/office/powerpoint/2010/main" val="85410892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04166E-052B-C041-9051-205254579F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0560" y="0"/>
            <a:ext cx="7772400" cy="609600"/>
          </a:xfrm>
        </p:spPr>
        <p:txBody>
          <a:bodyPr/>
          <a:lstStyle/>
          <a:p>
            <a:r>
              <a:rPr lang="en-US" sz="3400" dirty="0"/>
              <a:t>Expectations matter: a parable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59CFCED-B349-A04C-923F-3D6D26933A0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990600"/>
            <a:ext cx="9377231" cy="563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321183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04166E-052B-C041-9051-205254579F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0560" y="0"/>
            <a:ext cx="7772400" cy="609600"/>
          </a:xfrm>
        </p:spPr>
        <p:txBody>
          <a:bodyPr/>
          <a:lstStyle/>
          <a:p>
            <a:r>
              <a:rPr lang="en-US" sz="3400" dirty="0"/>
              <a:t>Animal Spirits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656F988-48BA-F742-82F4-A3C80DDA062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1000" y="838200"/>
            <a:ext cx="7772400" cy="3726543"/>
          </a:xfrm>
        </p:spPr>
        <p:txBody>
          <a:bodyPr/>
          <a:lstStyle/>
          <a:p>
            <a:r>
              <a:rPr lang="en-US" sz="3000" dirty="0"/>
              <a:t>Today: model in which beliefs can independently affect the economy</a:t>
            </a:r>
          </a:p>
          <a:p>
            <a:r>
              <a:rPr lang="en-US" sz="3000" dirty="0"/>
              <a:t>Very old idea</a:t>
            </a:r>
          </a:p>
          <a:p>
            <a:r>
              <a:rPr lang="en-US" sz="3000" dirty="0"/>
              <a:t>Modern papers usually have rational expectations</a:t>
            </a:r>
          </a:p>
          <a:p>
            <a:pPr lvl="1"/>
            <a:r>
              <a:rPr lang="en-US" sz="2600" dirty="0"/>
              <a:t>Lead to Neo-</a:t>
            </a:r>
            <a:r>
              <a:rPr lang="en-US" sz="2600" dirty="0" err="1"/>
              <a:t>Fisherian</a:t>
            </a:r>
            <a:r>
              <a:rPr lang="en-US" sz="2600" dirty="0"/>
              <a:t> properties</a:t>
            </a:r>
            <a:endParaRPr lang="en-US" sz="3000" dirty="0"/>
          </a:p>
          <a:p>
            <a:r>
              <a:rPr lang="en-US" sz="3000" dirty="0"/>
              <a:t>This paper: new framework</a:t>
            </a:r>
          </a:p>
          <a:p>
            <a:pPr lvl="1"/>
            <a:r>
              <a:rPr lang="en-US" sz="2600" dirty="0"/>
              <a:t>Non-rational expectations, non Neo-</a:t>
            </a:r>
            <a:r>
              <a:rPr lang="en-US" sz="2600" dirty="0" err="1"/>
              <a:t>Fisherian</a:t>
            </a:r>
            <a:r>
              <a:rPr lang="en-US" sz="2600" dirty="0"/>
              <a:t> properties</a:t>
            </a:r>
          </a:p>
          <a:p>
            <a:pPr lvl="1"/>
            <a:r>
              <a:rPr lang="en-US" sz="2600" dirty="0"/>
              <a:t>New characterization of conditions under which Neo-</a:t>
            </a:r>
            <a:r>
              <a:rPr lang="en-US" sz="2600" dirty="0" err="1"/>
              <a:t>Fisherian</a:t>
            </a:r>
            <a:r>
              <a:rPr lang="en-US" sz="2600" dirty="0"/>
              <a:t> results hold</a:t>
            </a:r>
          </a:p>
          <a:p>
            <a:pPr lvl="1"/>
            <a:endParaRPr lang="en-US" sz="2400" dirty="0"/>
          </a:p>
          <a:p>
            <a:pPr lvl="1"/>
            <a:endParaRPr lang="en-US" sz="2400" dirty="0"/>
          </a:p>
          <a:p>
            <a:pPr lvl="1"/>
            <a:endParaRPr lang="en-US" sz="2200" dirty="0"/>
          </a:p>
          <a:p>
            <a:pPr marL="457200" lvl="1" indent="0">
              <a:buNone/>
            </a:pPr>
            <a:br>
              <a:rPr lang="en-US" sz="2600" dirty="0"/>
            </a:br>
            <a:endParaRPr lang="en-US" sz="2600" dirty="0"/>
          </a:p>
          <a:p>
            <a:pPr lvl="1"/>
            <a:endParaRPr lang="en-US" sz="2600" dirty="0"/>
          </a:p>
          <a:p>
            <a:pPr lvl="1"/>
            <a:endParaRPr lang="en-US" sz="2600" dirty="0"/>
          </a:p>
          <a:p>
            <a:endParaRPr lang="en-US" sz="3000" dirty="0"/>
          </a:p>
          <a:p>
            <a:endParaRPr lang="en-US" sz="3000" dirty="0"/>
          </a:p>
        </p:txBody>
      </p:sp>
    </p:spTree>
    <p:extLst>
      <p:ext uri="{BB962C8B-B14F-4D97-AF65-F5344CB8AC3E}">
        <p14:creationId xmlns:p14="http://schemas.microsoft.com/office/powerpoint/2010/main" val="58819951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04166E-052B-C041-9051-205254579F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0560" y="0"/>
            <a:ext cx="7772400" cy="609600"/>
          </a:xfrm>
        </p:spPr>
        <p:txBody>
          <a:bodyPr/>
          <a:lstStyle/>
          <a:p>
            <a:r>
              <a:rPr lang="en-US" sz="3400" dirty="0"/>
              <a:t>Animal Spirits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656F988-48BA-F742-82F4-A3C80DDA062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609600"/>
            <a:ext cx="7772400" cy="3726543"/>
          </a:xfrm>
        </p:spPr>
        <p:txBody>
          <a:bodyPr/>
          <a:lstStyle/>
          <a:p>
            <a:endParaRPr lang="en-US" sz="3000" dirty="0"/>
          </a:p>
          <a:p>
            <a:r>
              <a:rPr lang="en-US" sz="3000" dirty="0"/>
              <a:t>Model shows that negative shocks to beliefs can cause long lived recessions</a:t>
            </a:r>
          </a:p>
          <a:p>
            <a:endParaRPr lang="en-US" sz="3000" dirty="0"/>
          </a:p>
          <a:p>
            <a:r>
              <a:rPr lang="en-US" sz="3000" dirty="0"/>
              <a:t>Results in all the normal Keynesian properties, standard multiplier</a:t>
            </a:r>
          </a:p>
          <a:p>
            <a:endParaRPr lang="en-US" sz="3000" dirty="0"/>
          </a:p>
          <a:p>
            <a:r>
              <a:rPr lang="en-US" sz="3000" dirty="0"/>
              <a:t>Theoretically, model is distinct because low expectations are the cause of low effective demand and involuntary unemployment</a:t>
            </a:r>
          </a:p>
          <a:p>
            <a:pPr lvl="1"/>
            <a:r>
              <a:rPr lang="en-US" sz="2500" dirty="0"/>
              <a:t>Unemployment can occur even in the absence of sticky prices and/or the ZLB</a:t>
            </a:r>
          </a:p>
          <a:p>
            <a:pPr lvl="1"/>
            <a:endParaRPr lang="en-US" sz="2500" dirty="0"/>
          </a:p>
          <a:p>
            <a:pPr lvl="1"/>
            <a:endParaRPr lang="en-US" sz="2400" dirty="0"/>
          </a:p>
          <a:p>
            <a:pPr lvl="1"/>
            <a:endParaRPr lang="en-US" sz="2400" dirty="0"/>
          </a:p>
          <a:p>
            <a:pPr lvl="1"/>
            <a:endParaRPr lang="en-US" sz="2200" dirty="0"/>
          </a:p>
          <a:p>
            <a:pPr marL="457200" lvl="1" indent="0">
              <a:buNone/>
            </a:pPr>
            <a:br>
              <a:rPr lang="en-US" sz="2600" dirty="0"/>
            </a:br>
            <a:endParaRPr lang="en-US" sz="2600" dirty="0"/>
          </a:p>
          <a:p>
            <a:pPr lvl="1"/>
            <a:endParaRPr lang="en-US" sz="2600" dirty="0"/>
          </a:p>
          <a:p>
            <a:pPr lvl="1"/>
            <a:endParaRPr lang="en-US" sz="2600" dirty="0"/>
          </a:p>
          <a:p>
            <a:endParaRPr lang="en-US" sz="3000" dirty="0"/>
          </a:p>
          <a:p>
            <a:endParaRPr lang="en-US" sz="3000" dirty="0"/>
          </a:p>
        </p:txBody>
      </p:sp>
    </p:spTree>
    <p:extLst>
      <p:ext uri="{BB962C8B-B14F-4D97-AF65-F5344CB8AC3E}">
        <p14:creationId xmlns:p14="http://schemas.microsoft.com/office/powerpoint/2010/main" val="214832064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04166E-052B-C041-9051-205254579F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228600"/>
            <a:ext cx="7772400" cy="609600"/>
          </a:xfrm>
        </p:spPr>
        <p:txBody>
          <a:bodyPr/>
          <a:lstStyle/>
          <a:p>
            <a:r>
              <a:rPr lang="en-US" sz="3400" dirty="0"/>
              <a:t>Main results: relationship between Feedback and Neo-Fisher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F749780-C705-A54B-B96B-051CA13EF12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143000"/>
            <a:ext cx="9144000" cy="5566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997273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04166E-052B-C041-9051-205254579F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0560" y="0"/>
            <a:ext cx="7772400" cy="609600"/>
          </a:xfrm>
        </p:spPr>
        <p:txBody>
          <a:bodyPr/>
          <a:lstStyle/>
          <a:p>
            <a:r>
              <a:rPr lang="en-US" sz="3400" dirty="0"/>
              <a:t>Previous literature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656F988-48BA-F742-82F4-A3C80DDA062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51510" y="619125"/>
            <a:ext cx="7772400" cy="4343400"/>
          </a:xfrm>
        </p:spPr>
        <p:txBody>
          <a:bodyPr/>
          <a:lstStyle/>
          <a:p>
            <a:endParaRPr lang="en-US" sz="2500" dirty="0"/>
          </a:p>
          <a:p>
            <a:r>
              <a:rPr lang="en-US" sz="2500" dirty="0"/>
              <a:t>Most literature on belief driven recessions uses rational expectations, i.e. “self fulfilling” beliefs (Schmidt Grohe &amp; Uribe (2001, 2017), Mertens &amp; </a:t>
            </a:r>
            <a:r>
              <a:rPr lang="en-US" sz="2500" dirty="0" err="1"/>
              <a:t>Ravn</a:t>
            </a:r>
            <a:r>
              <a:rPr lang="en-US" sz="2500" dirty="0"/>
              <a:t> (2014))</a:t>
            </a:r>
          </a:p>
          <a:p>
            <a:pPr lvl="1"/>
            <a:r>
              <a:rPr lang="en-US" sz="2500" dirty="0"/>
              <a:t>These models all have “Neo-</a:t>
            </a:r>
            <a:r>
              <a:rPr lang="en-US" sz="2500" dirty="0" err="1"/>
              <a:t>Fisherian</a:t>
            </a:r>
            <a:r>
              <a:rPr lang="en-US" sz="2500" dirty="0"/>
              <a:t>” properties</a:t>
            </a:r>
          </a:p>
          <a:p>
            <a:r>
              <a:rPr lang="en-US" sz="2500" dirty="0"/>
              <a:t>Models with rational learning: Evans, </a:t>
            </a:r>
            <a:r>
              <a:rPr lang="en-US" sz="2500" dirty="0" err="1"/>
              <a:t>Honkapojeh</a:t>
            </a:r>
            <a:r>
              <a:rPr lang="en-US" sz="2500" dirty="0"/>
              <a:t>, </a:t>
            </a:r>
            <a:r>
              <a:rPr lang="en-US" sz="2500" dirty="0" err="1"/>
              <a:t>Mitra</a:t>
            </a:r>
            <a:r>
              <a:rPr lang="en-US" sz="2500" dirty="0"/>
              <a:t> (2016), Evans and McGough (2018), </a:t>
            </a:r>
            <a:r>
              <a:rPr lang="en-US" sz="2500" dirty="0" err="1"/>
              <a:t>Christiano</a:t>
            </a:r>
            <a:r>
              <a:rPr lang="en-US" sz="2500" dirty="0"/>
              <a:t>, </a:t>
            </a:r>
            <a:r>
              <a:rPr lang="en-US" sz="2500" dirty="0" err="1"/>
              <a:t>Eichenbaum</a:t>
            </a:r>
            <a:r>
              <a:rPr lang="en-US" sz="2500" dirty="0"/>
              <a:t>, Johannsen (2018)</a:t>
            </a:r>
          </a:p>
          <a:p>
            <a:r>
              <a:rPr lang="en-US" sz="2500" dirty="0"/>
              <a:t>Relaxation of RE assumption: </a:t>
            </a:r>
            <a:r>
              <a:rPr lang="en-US" sz="2500" dirty="0" err="1"/>
              <a:t>Angeletos</a:t>
            </a:r>
            <a:r>
              <a:rPr lang="en-US" sz="2500" dirty="0"/>
              <a:t> and </a:t>
            </a:r>
            <a:r>
              <a:rPr lang="en-US" sz="2500" dirty="0" err="1"/>
              <a:t>Lian</a:t>
            </a:r>
            <a:r>
              <a:rPr lang="en-US" sz="2500" dirty="0"/>
              <a:t> (2020), Woodford and </a:t>
            </a:r>
            <a:r>
              <a:rPr lang="en-US" sz="2500" dirty="0" err="1"/>
              <a:t>Xie</a:t>
            </a:r>
            <a:r>
              <a:rPr lang="en-US" sz="2500" dirty="0"/>
              <a:t> (2019), </a:t>
            </a:r>
            <a:r>
              <a:rPr lang="en-US" sz="2500" dirty="0" err="1"/>
              <a:t>Gabaix</a:t>
            </a:r>
            <a:r>
              <a:rPr lang="en-US" sz="2500" dirty="0"/>
              <a:t> (2020), Na and </a:t>
            </a:r>
            <a:r>
              <a:rPr lang="en-US" sz="2500" dirty="0" err="1"/>
              <a:t>Xie</a:t>
            </a:r>
            <a:r>
              <a:rPr lang="en-US" sz="2500" dirty="0"/>
              <a:t> (2022)</a:t>
            </a:r>
          </a:p>
          <a:p>
            <a:r>
              <a:rPr lang="en-US" sz="2500" dirty="0"/>
              <a:t>Models with high degree of feedback: Nakamura and </a:t>
            </a:r>
            <a:r>
              <a:rPr lang="en-US" sz="2500" dirty="0" err="1"/>
              <a:t>Steinsson</a:t>
            </a:r>
            <a:r>
              <a:rPr lang="en-US" sz="2500" dirty="0"/>
              <a:t> (2016), </a:t>
            </a:r>
            <a:r>
              <a:rPr lang="en-US" sz="2500" dirty="0" err="1"/>
              <a:t>Gabaix</a:t>
            </a:r>
            <a:r>
              <a:rPr lang="en-US" sz="2500" dirty="0"/>
              <a:t> (2016), </a:t>
            </a:r>
            <a:r>
              <a:rPr lang="en-US" sz="2500" dirty="0" err="1"/>
              <a:t>Bilbiie</a:t>
            </a:r>
            <a:r>
              <a:rPr lang="en-US" sz="2500" dirty="0"/>
              <a:t> (2018)</a:t>
            </a:r>
          </a:p>
          <a:p>
            <a:endParaRPr lang="en-US" sz="2500" dirty="0"/>
          </a:p>
          <a:p>
            <a:endParaRPr lang="en-US" sz="2500" dirty="0"/>
          </a:p>
          <a:p>
            <a:pPr lvl="1"/>
            <a:endParaRPr lang="en-US" sz="2500" dirty="0"/>
          </a:p>
          <a:p>
            <a:pPr lvl="1"/>
            <a:endParaRPr lang="en-US" sz="2500" dirty="0"/>
          </a:p>
          <a:p>
            <a:pPr lvl="1"/>
            <a:endParaRPr lang="en-US" sz="2500" dirty="0"/>
          </a:p>
          <a:p>
            <a:pPr marL="457200" lvl="1" indent="0">
              <a:buNone/>
            </a:pPr>
            <a:br>
              <a:rPr lang="en-US" sz="2500" dirty="0"/>
            </a:br>
            <a:endParaRPr lang="en-US" sz="2500" dirty="0"/>
          </a:p>
          <a:p>
            <a:pPr lvl="1"/>
            <a:endParaRPr lang="en-US" sz="2500" dirty="0"/>
          </a:p>
          <a:p>
            <a:pPr lvl="1"/>
            <a:endParaRPr lang="en-US" sz="2500" dirty="0"/>
          </a:p>
          <a:p>
            <a:endParaRPr lang="en-US" sz="2500" dirty="0"/>
          </a:p>
          <a:p>
            <a:endParaRPr lang="en-US" sz="2500" dirty="0"/>
          </a:p>
        </p:txBody>
      </p:sp>
    </p:spTree>
    <p:extLst>
      <p:ext uri="{BB962C8B-B14F-4D97-AF65-F5344CB8AC3E}">
        <p14:creationId xmlns:p14="http://schemas.microsoft.com/office/powerpoint/2010/main" val="317472854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04166E-052B-C041-9051-205254579F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0560" y="0"/>
            <a:ext cx="7772400" cy="609600"/>
          </a:xfrm>
        </p:spPr>
        <p:txBody>
          <a:bodyPr/>
          <a:lstStyle/>
          <a:p>
            <a:r>
              <a:rPr lang="en-US" sz="3400" dirty="0"/>
              <a:t>Model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656F988-48BA-F742-82F4-A3C80DDA062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6497" y="457200"/>
            <a:ext cx="7772400" cy="4343400"/>
          </a:xfrm>
        </p:spPr>
        <p:txBody>
          <a:bodyPr/>
          <a:lstStyle/>
          <a:p>
            <a:endParaRPr lang="en-US" sz="3000" dirty="0"/>
          </a:p>
          <a:p>
            <a:r>
              <a:rPr lang="en-US" sz="3000" dirty="0"/>
              <a:t>Agents live 3 periods: young, middle aged, old</a:t>
            </a:r>
          </a:p>
          <a:p>
            <a:r>
              <a:rPr lang="en-US" sz="3000" dirty="0"/>
              <a:t>When young, borrowing constrained</a:t>
            </a:r>
          </a:p>
          <a:p>
            <a:pPr marL="0" indent="0">
              <a:buNone/>
            </a:pPr>
            <a:endParaRPr lang="en-US" sz="3000" dirty="0"/>
          </a:p>
          <a:p>
            <a:r>
              <a:rPr lang="en-US" sz="3000" dirty="0"/>
              <a:t>Middle aged and old, maximize subjective expected utility</a:t>
            </a:r>
          </a:p>
          <a:p>
            <a:pPr marL="0" indent="0">
              <a:buNone/>
            </a:pPr>
            <a:endParaRPr lang="en-US" sz="3000" dirty="0"/>
          </a:p>
          <a:p>
            <a:r>
              <a:rPr lang="en-US" sz="2600" dirty="0"/>
              <a:t>Expectations are in regard to output next period        , , as well as inflation</a:t>
            </a:r>
          </a:p>
          <a:p>
            <a:endParaRPr lang="en-US" sz="2600" dirty="0"/>
          </a:p>
          <a:p>
            <a:r>
              <a:rPr lang="en-US" sz="2600" dirty="0"/>
              <a:t>Agent acts with certainty equivalence, i.e.          will occur with 100% probability</a:t>
            </a:r>
          </a:p>
          <a:p>
            <a:endParaRPr lang="en-US" sz="2600" dirty="0"/>
          </a:p>
          <a:p>
            <a:endParaRPr lang="en-US" sz="2400" dirty="0"/>
          </a:p>
          <a:p>
            <a:pPr lvl="1"/>
            <a:endParaRPr lang="en-US" sz="2400" dirty="0"/>
          </a:p>
          <a:p>
            <a:pPr lvl="1"/>
            <a:endParaRPr lang="en-US" sz="2400" dirty="0"/>
          </a:p>
          <a:p>
            <a:pPr lvl="1"/>
            <a:endParaRPr lang="en-US" sz="2200" dirty="0"/>
          </a:p>
          <a:p>
            <a:pPr marL="457200" lvl="1" indent="0">
              <a:buNone/>
            </a:pPr>
            <a:br>
              <a:rPr lang="en-US" sz="2600" dirty="0"/>
            </a:br>
            <a:endParaRPr lang="en-US" sz="2600" dirty="0"/>
          </a:p>
          <a:p>
            <a:pPr lvl="1"/>
            <a:endParaRPr lang="en-US" sz="2600" dirty="0"/>
          </a:p>
          <a:p>
            <a:pPr lvl="1"/>
            <a:endParaRPr lang="en-US" sz="2600" dirty="0"/>
          </a:p>
          <a:p>
            <a:endParaRPr lang="en-US" sz="3000" dirty="0"/>
          </a:p>
          <a:p>
            <a:endParaRPr lang="en-US" sz="3000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CB9984D4-DA87-6443-8BBF-7107F11F0C6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02228" y="4191000"/>
            <a:ext cx="723900" cy="5334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2A8373DC-20EB-C14A-AC33-01EA977D7EB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67000" y="3704771"/>
            <a:ext cx="2916767" cy="4953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2B8634B1-1AA3-AE4B-B8C1-6DAF8E3523B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78328" y="5486400"/>
            <a:ext cx="723900" cy="5334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8CA6B953-0AB3-E948-9574-1ED45429806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10285" y="2149255"/>
            <a:ext cx="1782233" cy="370563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E9DD222C-4F9B-434F-821C-E44FE6A86D3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019300" y="2160694"/>
            <a:ext cx="1638300" cy="391236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1051C8A7-DDD5-D348-A1B2-1ED1B948BA8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581400" y="4648200"/>
            <a:ext cx="660400" cy="342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6054027"/>
      </p:ext>
    </p:extLst>
  </p:cSld>
  <p:clrMapOvr>
    <a:masterClrMapping/>
  </p:clrMapOvr>
</p:sld>
</file>

<file path=ppt/theme/theme1.xml><?xml version="1.0" encoding="utf-8"?>
<a:theme xmlns:a="http://schemas.openxmlformats.org/drawingml/2006/main" name="Brown-template">
  <a:themeElements>
    <a:clrScheme name="TEMPLATE_BROW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TEMPLATE_BROWN">
      <a:majorFont>
        <a:latin typeface="Times"/>
        <a:ea typeface="ＭＳ Ｐゴシック"/>
        <a:cs typeface=""/>
      </a:majorFont>
      <a:minorFont>
        <a:latin typeface="Times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Times" charset="0"/>
            <a:ea typeface="ＭＳ Ｐゴシック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Times" charset="0"/>
            <a:ea typeface="ＭＳ Ｐゴシック" charset="0"/>
          </a:defRPr>
        </a:defPPr>
      </a:lstStyle>
    </a:lnDef>
  </a:objectDefaults>
  <a:extraClrSchemeLst>
    <a:extraClrScheme>
      <a:clrScheme name="TEMPLATE_BROW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PLATE_BROW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PLATE_BROW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PLATE_BROW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PLATE_BROW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PLATE_BROW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EMPLATE_BROW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EMPLATE_BROW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EMPLATE_BROW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EMPLATE_BROW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EMPLATE_BROW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EMPLATE_BROW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Brown-template.potx</Template>
  <TotalTime>87726</TotalTime>
  <Words>1031</Words>
  <Application>Microsoft Macintosh PowerPoint</Application>
  <PresentationFormat>On-screen Show (4:3)</PresentationFormat>
  <Paragraphs>445</Paragraphs>
  <Slides>39</Slides>
  <Notes>39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39</vt:i4>
      </vt:variant>
    </vt:vector>
  </HeadingPairs>
  <TitlesOfParts>
    <vt:vector size="43" baseType="lpstr">
      <vt:lpstr>ＭＳ Ｐゴシック</vt:lpstr>
      <vt:lpstr>Calibri</vt:lpstr>
      <vt:lpstr>Times</vt:lpstr>
      <vt:lpstr>Brown-template</vt:lpstr>
      <vt:lpstr>Searching for Neo-Fisher: A Model of Animal Spirit Driven Recessions</vt:lpstr>
      <vt:lpstr>Expectations matter: a parable</vt:lpstr>
      <vt:lpstr>Expectations matter: a parable</vt:lpstr>
      <vt:lpstr>Expectations matter: a parable</vt:lpstr>
      <vt:lpstr>Animal Spirits</vt:lpstr>
      <vt:lpstr>Animal Spirits</vt:lpstr>
      <vt:lpstr>Main results: relationship between Feedback and Neo-Fisher</vt:lpstr>
      <vt:lpstr>Previous literature</vt:lpstr>
      <vt:lpstr>Model</vt:lpstr>
      <vt:lpstr>Lifecycle model</vt:lpstr>
      <vt:lpstr>Lifecycle model</vt:lpstr>
      <vt:lpstr>Subjective Expectations</vt:lpstr>
      <vt:lpstr>Monetary policy</vt:lpstr>
      <vt:lpstr>IS-Expectations curve</vt:lpstr>
      <vt:lpstr>IS-Exp curve</vt:lpstr>
      <vt:lpstr>Aggregate supply</vt:lpstr>
      <vt:lpstr>Temporary equilibrium</vt:lpstr>
      <vt:lpstr>Equilibrium, short term</vt:lpstr>
      <vt:lpstr>Result 1: expectation driven recessions</vt:lpstr>
      <vt:lpstr>Dynamics</vt:lpstr>
      <vt:lpstr>Government Policy</vt:lpstr>
      <vt:lpstr>Government Policy</vt:lpstr>
      <vt:lpstr>Government Policy</vt:lpstr>
      <vt:lpstr>Government Policy</vt:lpstr>
      <vt:lpstr>Neo-Fisherian property #2: fiscal policy</vt:lpstr>
      <vt:lpstr>Neo-Fisherian property #2: fiscal policy</vt:lpstr>
      <vt:lpstr>Neo-Fisherian property #2: fiscal policy</vt:lpstr>
      <vt:lpstr>Neo-Fisherian #2</vt:lpstr>
      <vt:lpstr>Finding Neo-Fisher</vt:lpstr>
      <vt:lpstr>Characterizing Neo-Fisher</vt:lpstr>
      <vt:lpstr>Feedback &amp; Neo-Fisher</vt:lpstr>
      <vt:lpstr>Feedback &amp; Neo-Fisher</vt:lpstr>
      <vt:lpstr>Neo-Fisher under extrap expectations</vt:lpstr>
      <vt:lpstr>Strange property of NF #1</vt:lpstr>
      <vt:lpstr>Strange property of NF #1</vt:lpstr>
      <vt:lpstr>Strange property of NF #1</vt:lpstr>
      <vt:lpstr>Strange property of NF #2</vt:lpstr>
      <vt:lpstr>Geometric proof</vt:lpstr>
      <vt:lpstr>Conclusion</vt:lpstr>
    </vt:vector>
  </TitlesOfParts>
  <Company>Brown University</Company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Jill Lenahan</dc:creator>
  <cp:lastModifiedBy>Microsoft Office User</cp:lastModifiedBy>
  <cp:revision>1061</cp:revision>
  <cp:lastPrinted>2020-10-08T15:16:01Z</cp:lastPrinted>
  <dcterms:created xsi:type="dcterms:W3CDTF">2003-10-03T17:19:16Z</dcterms:created>
  <dcterms:modified xsi:type="dcterms:W3CDTF">2022-12-05T00:25:42Z</dcterms:modified>
</cp:coreProperties>
</file>